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6" r:id="rId1"/>
  </p:sldMasterIdLst>
  <p:sldIdLst>
    <p:sldId id="256" r:id="rId2"/>
    <p:sldId id="257" r:id="rId3"/>
    <p:sldId id="258" r:id="rId4"/>
    <p:sldId id="259" r:id="rId5"/>
    <p:sldId id="269" r:id="rId6"/>
    <p:sldId id="270" r:id="rId7"/>
    <p:sldId id="271" r:id="rId8"/>
    <p:sldId id="261" r:id="rId9"/>
    <p:sldId id="260" r:id="rId10"/>
    <p:sldId id="267" r:id="rId11"/>
    <p:sldId id="268" r:id="rId12"/>
    <p:sldId id="272" r:id="rId13"/>
    <p:sldId id="262" r:id="rId14"/>
    <p:sldId id="264" r:id="rId15"/>
    <p:sldId id="265" r:id="rId16"/>
    <p:sldId id="26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60"/>
  </p:normalViewPr>
  <p:slideViewPr>
    <p:cSldViewPr snapToGrid="0">
      <p:cViewPr varScale="1">
        <p:scale>
          <a:sx n="115" d="100"/>
          <a:sy n="115" d="100"/>
        </p:scale>
        <p:origin x="74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6/26/2024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1750780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086931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2115018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974648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44606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2AC24A9-CCB6-4F8D-B8DB-C2F3692CFA5A}" type="datetimeFigureOut">
              <a:rPr lang="en-US" smtClean="0"/>
              <a:t>6/26/2024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432506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2AC24A9-CCB6-4F8D-B8DB-C2F3692CFA5A}" type="datetimeFigureOut">
              <a:rPr lang="en-US" smtClean="0"/>
              <a:t>6/26/2024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286580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613893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8782747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56191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826946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87411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AC24A9-CCB6-4F8D-B8DB-C2F3692CFA5A}"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67301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AC24A9-CCB6-4F8D-B8DB-C2F3692CFA5A}" type="datetimeFigureOut">
              <a:rPr lang="en-US" smtClean="0"/>
              <a:t>6/26/2024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90854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AC24A9-CCB6-4F8D-B8DB-C2F3692CFA5A}" type="datetimeFigureOut">
              <a:rPr lang="en-US" smtClean="0"/>
              <a:t>6/26/2024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05220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02AC24A9-CCB6-4F8D-B8DB-C2F3692CFA5A}" type="datetimeFigureOut">
              <a:rPr lang="en-US" smtClean="0"/>
              <a:t>6/26/2024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14052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173135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87597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02AC24A9-CCB6-4F8D-B8DB-C2F3692CFA5A}" type="datetimeFigureOut">
              <a:rPr lang="en-US" smtClean="0"/>
              <a:t>6/26/2024</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049892361"/>
      </p:ext>
    </p:extLst>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1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hyperlink" Target="https://www.sdxcentral.com/directory/hpe/" TargetMode="External"/><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EFDFB-6DEC-92DE-5893-D5589DA12AF1}"/>
              </a:ext>
            </a:extLst>
          </p:cNvPr>
          <p:cNvSpPr>
            <a:spLocks noGrp="1"/>
          </p:cNvSpPr>
          <p:nvPr>
            <p:ph type="ctrTitle"/>
          </p:nvPr>
        </p:nvSpPr>
        <p:spPr/>
        <p:txBody>
          <a:bodyPr>
            <a:normAutofit/>
          </a:bodyPr>
          <a:lstStyle/>
          <a:p>
            <a:r>
              <a:rPr lang="it-IT"/>
              <a:t>QUAntum</a:t>
            </a:r>
            <a:r>
              <a:rPr lang="it-IT" dirty="0"/>
              <a:t> </a:t>
            </a:r>
            <a:r>
              <a:rPr lang="it-IT" dirty="0" err="1"/>
              <a:t>Error</a:t>
            </a:r>
            <a:r>
              <a:rPr lang="it-IT" dirty="0"/>
              <a:t> </a:t>
            </a:r>
            <a:r>
              <a:rPr lang="it-IT" dirty="0" err="1"/>
              <a:t>Correction</a:t>
            </a:r>
            <a:r>
              <a:rPr lang="it-IT" dirty="0"/>
              <a:t> on FPGA	</a:t>
            </a:r>
            <a:endParaRPr lang="en-DE" dirty="0"/>
          </a:p>
        </p:txBody>
      </p:sp>
      <p:sp>
        <p:nvSpPr>
          <p:cNvPr id="3" name="Subtitle 2">
            <a:extLst>
              <a:ext uri="{FF2B5EF4-FFF2-40B4-BE49-F238E27FC236}">
                <a16:creationId xmlns:a16="http://schemas.microsoft.com/office/drawing/2014/main" id="{CA5670D3-1AEC-FB70-3A61-C104EF48085B}"/>
              </a:ext>
            </a:extLst>
          </p:cNvPr>
          <p:cNvSpPr>
            <a:spLocks noGrp="1"/>
          </p:cNvSpPr>
          <p:nvPr>
            <p:ph type="subTitle" idx="1"/>
          </p:nvPr>
        </p:nvSpPr>
        <p:spPr/>
        <p:txBody>
          <a:bodyPr/>
          <a:lstStyle/>
          <a:p>
            <a:r>
              <a:rPr lang="it-IT" dirty="0"/>
              <a:t>Davide Salonico and Filippo Corna</a:t>
            </a:r>
            <a:endParaRPr lang="en-DE" dirty="0"/>
          </a:p>
        </p:txBody>
      </p:sp>
    </p:spTree>
    <p:extLst>
      <p:ext uri="{BB962C8B-B14F-4D97-AF65-F5344CB8AC3E}">
        <p14:creationId xmlns:p14="http://schemas.microsoft.com/office/powerpoint/2010/main" val="1241953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D653BA-7E46-B368-CABA-0427982E13C7}"/>
              </a:ext>
            </a:extLst>
          </p:cNvPr>
          <p:cNvPicPr>
            <a:picLocks noChangeAspect="1"/>
          </p:cNvPicPr>
          <p:nvPr/>
        </p:nvPicPr>
        <p:blipFill>
          <a:blip r:embed="rId2"/>
          <a:stretch>
            <a:fillRect/>
          </a:stretch>
        </p:blipFill>
        <p:spPr>
          <a:xfrm>
            <a:off x="279820" y="507317"/>
            <a:ext cx="3537132" cy="2460751"/>
          </a:xfrm>
          <a:prstGeom prst="rect">
            <a:avLst/>
          </a:prstGeom>
        </p:spPr>
      </p:pic>
      <p:pic>
        <p:nvPicPr>
          <p:cNvPr id="9" name="Picture 8">
            <a:extLst>
              <a:ext uri="{FF2B5EF4-FFF2-40B4-BE49-F238E27FC236}">
                <a16:creationId xmlns:a16="http://schemas.microsoft.com/office/drawing/2014/main" id="{A875D114-DA2A-1AD5-1A3D-AF386C3B51B9}"/>
              </a:ext>
            </a:extLst>
          </p:cNvPr>
          <p:cNvPicPr>
            <a:picLocks noChangeAspect="1"/>
          </p:cNvPicPr>
          <p:nvPr/>
        </p:nvPicPr>
        <p:blipFill>
          <a:blip r:embed="rId3"/>
          <a:stretch>
            <a:fillRect/>
          </a:stretch>
        </p:blipFill>
        <p:spPr>
          <a:xfrm>
            <a:off x="8378223" y="507317"/>
            <a:ext cx="3533957" cy="2422650"/>
          </a:xfrm>
          <a:prstGeom prst="rect">
            <a:avLst/>
          </a:prstGeom>
        </p:spPr>
      </p:pic>
      <p:pic>
        <p:nvPicPr>
          <p:cNvPr id="11" name="Picture 10">
            <a:extLst>
              <a:ext uri="{FF2B5EF4-FFF2-40B4-BE49-F238E27FC236}">
                <a16:creationId xmlns:a16="http://schemas.microsoft.com/office/drawing/2014/main" id="{D5F8EAA9-219E-3324-A43A-4B7845354488}"/>
              </a:ext>
            </a:extLst>
          </p:cNvPr>
          <p:cNvPicPr>
            <a:picLocks noChangeAspect="1"/>
          </p:cNvPicPr>
          <p:nvPr/>
        </p:nvPicPr>
        <p:blipFill>
          <a:blip r:embed="rId4"/>
          <a:stretch>
            <a:fillRect/>
          </a:stretch>
        </p:blipFill>
        <p:spPr>
          <a:xfrm>
            <a:off x="298871" y="3429000"/>
            <a:ext cx="3530922" cy="2460751"/>
          </a:xfrm>
          <a:prstGeom prst="rect">
            <a:avLst/>
          </a:prstGeom>
        </p:spPr>
      </p:pic>
      <p:pic>
        <p:nvPicPr>
          <p:cNvPr id="13" name="Picture 12">
            <a:extLst>
              <a:ext uri="{FF2B5EF4-FFF2-40B4-BE49-F238E27FC236}">
                <a16:creationId xmlns:a16="http://schemas.microsoft.com/office/drawing/2014/main" id="{B480D1FA-731A-A6DB-E5D5-3F015CEF0283}"/>
              </a:ext>
            </a:extLst>
          </p:cNvPr>
          <p:cNvPicPr>
            <a:picLocks noChangeAspect="1"/>
          </p:cNvPicPr>
          <p:nvPr/>
        </p:nvPicPr>
        <p:blipFill>
          <a:blip r:embed="rId5"/>
          <a:stretch>
            <a:fillRect/>
          </a:stretch>
        </p:blipFill>
        <p:spPr>
          <a:xfrm>
            <a:off x="4333784" y="3454401"/>
            <a:ext cx="3527606" cy="2435350"/>
          </a:xfrm>
          <a:prstGeom prst="rect">
            <a:avLst/>
          </a:prstGeom>
        </p:spPr>
      </p:pic>
      <p:pic>
        <p:nvPicPr>
          <p:cNvPr id="15" name="Picture 14">
            <a:extLst>
              <a:ext uri="{FF2B5EF4-FFF2-40B4-BE49-F238E27FC236}">
                <a16:creationId xmlns:a16="http://schemas.microsoft.com/office/drawing/2014/main" id="{0A1D52C4-EFB5-F9A9-07CE-168CF6EF2AFA}"/>
              </a:ext>
            </a:extLst>
          </p:cNvPr>
          <p:cNvPicPr>
            <a:picLocks noChangeAspect="1"/>
          </p:cNvPicPr>
          <p:nvPr/>
        </p:nvPicPr>
        <p:blipFill>
          <a:blip r:embed="rId6"/>
          <a:stretch>
            <a:fillRect/>
          </a:stretch>
        </p:blipFill>
        <p:spPr>
          <a:xfrm>
            <a:off x="8362209" y="3476627"/>
            <a:ext cx="3479979" cy="2413124"/>
          </a:xfrm>
          <a:prstGeom prst="rect">
            <a:avLst/>
          </a:prstGeom>
        </p:spPr>
      </p:pic>
      <p:pic>
        <p:nvPicPr>
          <p:cNvPr id="17" name="Picture 16">
            <a:extLst>
              <a:ext uri="{FF2B5EF4-FFF2-40B4-BE49-F238E27FC236}">
                <a16:creationId xmlns:a16="http://schemas.microsoft.com/office/drawing/2014/main" id="{066F8B0D-0C50-CAA3-2225-FDE627A2D801}"/>
              </a:ext>
            </a:extLst>
          </p:cNvPr>
          <p:cNvPicPr>
            <a:picLocks noChangeAspect="1"/>
          </p:cNvPicPr>
          <p:nvPr/>
        </p:nvPicPr>
        <p:blipFill>
          <a:blip r:embed="rId7"/>
          <a:stretch>
            <a:fillRect/>
          </a:stretch>
        </p:blipFill>
        <p:spPr>
          <a:xfrm>
            <a:off x="4201194" y="507317"/>
            <a:ext cx="3521256" cy="2409949"/>
          </a:xfrm>
          <a:prstGeom prst="rect">
            <a:avLst/>
          </a:prstGeom>
        </p:spPr>
      </p:pic>
    </p:spTree>
    <p:extLst>
      <p:ext uri="{BB962C8B-B14F-4D97-AF65-F5344CB8AC3E}">
        <p14:creationId xmlns:p14="http://schemas.microsoft.com/office/powerpoint/2010/main" val="28289743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F5115-0E6C-50E4-24A0-5782C0F78315}"/>
              </a:ext>
            </a:extLst>
          </p:cNvPr>
          <p:cNvSpPr>
            <a:spLocks noGrp="1"/>
          </p:cNvSpPr>
          <p:nvPr>
            <p:ph type="title"/>
          </p:nvPr>
        </p:nvSpPr>
        <p:spPr/>
        <p:txBody>
          <a:bodyPr/>
          <a:lstStyle/>
          <a:p>
            <a:r>
              <a:rPr lang="it-IT" dirty="0"/>
              <a:t>And </a:t>
            </a:r>
            <a:r>
              <a:rPr lang="it-IT" dirty="0" err="1"/>
              <a:t>then</a:t>
            </a:r>
            <a:r>
              <a:rPr lang="it-IT" dirty="0"/>
              <a:t> </a:t>
            </a:r>
            <a:r>
              <a:rPr lang="it-IT" dirty="0" err="1"/>
              <a:t>what</a:t>
            </a:r>
            <a:r>
              <a:rPr lang="it-IT" dirty="0"/>
              <a:t>?</a:t>
            </a:r>
            <a:endParaRPr lang="en-DE" dirty="0"/>
          </a:p>
        </p:txBody>
      </p:sp>
      <p:pic>
        <p:nvPicPr>
          <p:cNvPr id="5" name="Content Placeholder 4">
            <a:extLst>
              <a:ext uri="{FF2B5EF4-FFF2-40B4-BE49-F238E27FC236}">
                <a16:creationId xmlns:a16="http://schemas.microsoft.com/office/drawing/2014/main" id="{77C0D797-81AA-CC24-9A34-203126A8DA10}"/>
              </a:ext>
            </a:extLst>
          </p:cNvPr>
          <p:cNvPicPr>
            <a:picLocks noGrp="1" noChangeAspect="1"/>
          </p:cNvPicPr>
          <p:nvPr>
            <p:ph idx="1"/>
          </p:nvPr>
        </p:nvPicPr>
        <p:blipFill>
          <a:blip r:embed="rId2"/>
          <a:stretch>
            <a:fillRect/>
          </a:stretch>
        </p:blipFill>
        <p:spPr>
          <a:xfrm>
            <a:off x="753976" y="2230828"/>
            <a:ext cx="5418224" cy="3646195"/>
          </a:xfrm>
        </p:spPr>
      </p:pic>
      <p:sp>
        <p:nvSpPr>
          <p:cNvPr id="7" name="TextBox 6">
            <a:extLst>
              <a:ext uri="{FF2B5EF4-FFF2-40B4-BE49-F238E27FC236}">
                <a16:creationId xmlns:a16="http://schemas.microsoft.com/office/drawing/2014/main" id="{1878D514-529F-C0B4-F411-799C1CA7A25E}"/>
              </a:ext>
            </a:extLst>
          </p:cNvPr>
          <p:cNvSpPr txBox="1"/>
          <p:nvPr/>
        </p:nvSpPr>
        <p:spPr>
          <a:xfrm>
            <a:off x="6223554" y="2644170"/>
            <a:ext cx="5865742" cy="1569660"/>
          </a:xfrm>
          <a:prstGeom prst="rect">
            <a:avLst/>
          </a:prstGeom>
          <a:noFill/>
        </p:spPr>
        <p:txBody>
          <a:bodyPr wrap="square" rtlCol="0">
            <a:spAutoFit/>
          </a:bodyPr>
          <a:lstStyle/>
          <a:p>
            <a:pPr marL="285750" indent="-285750">
              <a:buFont typeface="Arial" panose="020B0604020202020204" pitchFamily="34" charset="0"/>
              <a:buChar char="•"/>
            </a:pPr>
            <a:r>
              <a:rPr lang="it-IT" sz="3200" dirty="0"/>
              <a:t>Once </a:t>
            </a:r>
            <a:r>
              <a:rPr lang="it-IT" sz="3200" dirty="0" err="1"/>
              <a:t>we</a:t>
            </a:r>
            <a:r>
              <a:rPr lang="it-IT" sz="3200" dirty="0"/>
              <a:t> </a:t>
            </a:r>
            <a:r>
              <a:rPr lang="it-IT" sz="3200" dirty="0" err="1"/>
              <a:t>found</a:t>
            </a:r>
            <a:r>
              <a:rPr lang="it-IT" sz="3200" dirty="0"/>
              <a:t> the </a:t>
            </a:r>
            <a:r>
              <a:rPr lang="it-IT" sz="3200" dirty="0" err="1"/>
              <a:t>most</a:t>
            </a:r>
            <a:r>
              <a:rPr lang="it-IT" sz="3200" dirty="0"/>
              <a:t> </a:t>
            </a:r>
            <a:r>
              <a:rPr lang="it-IT" sz="3200" dirty="0" err="1"/>
              <a:t>probable</a:t>
            </a:r>
            <a:r>
              <a:rPr lang="it-IT" sz="3200" dirty="0"/>
              <a:t> </a:t>
            </a:r>
            <a:r>
              <a:rPr lang="it-IT" sz="3200" dirty="0" err="1"/>
              <a:t>errors</a:t>
            </a:r>
            <a:r>
              <a:rPr lang="it-IT" sz="3200" dirty="0"/>
              <a:t> , computing the </a:t>
            </a:r>
            <a:r>
              <a:rPr lang="it-IT" sz="3200" dirty="0" err="1"/>
              <a:t>corrections</a:t>
            </a:r>
            <a:r>
              <a:rPr lang="it-IT" sz="3200" dirty="0"/>
              <a:t> c </a:t>
            </a:r>
            <a:r>
              <a:rPr lang="it-IT" sz="3200" dirty="0" err="1"/>
              <a:t>is</a:t>
            </a:r>
            <a:r>
              <a:rPr lang="it-IT" sz="3200" dirty="0"/>
              <a:t> </a:t>
            </a:r>
            <a:r>
              <a:rPr lang="it-IT" sz="3200" dirty="0" err="1"/>
              <a:t>straightforward</a:t>
            </a:r>
            <a:endParaRPr lang="en-DE" sz="3200" dirty="0"/>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79296926-8B86-B37B-1E4B-62DF2A12C91A}"/>
                  </a:ext>
                </a:extLst>
              </p:cNvPr>
              <p:cNvSpPr txBox="1"/>
              <p:nvPr/>
            </p:nvSpPr>
            <p:spPr>
              <a:xfrm>
                <a:off x="7776128" y="4588046"/>
                <a:ext cx="2760594" cy="55399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it-IT" sz="3600" b="0" i="1" smtClean="0">
                          <a:latin typeface="Cambria Math" panose="02040503050406030204" pitchFamily="18" charset="0"/>
                        </a:rPr>
                        <m:t>𝑐</m:t>
                      </m:r>
                      <m:r>
                        <a:rPr lang="it-IT" sz="3600" b="0" i="1" smtClean="0">
                          <a:latin typeface="Cambria Math" panose="02040503050406030204" pitchFamily="18" charset="0"/>
                        </a:rPr>
                        <m:t>=</m:t>
                      </m:r>
                      <m:r>
                        <a:rPr lang="it-IT" sz="3600" b="0" i="1" smtClean="0">
                          <a:latin typeface="Cambria Math" panose="02040503050406030204" pitchFamily="18" charset="0"/>
                        </a:rPr>
                        <m:t>𝐻</m:t>
                      </m:r>
                      <m:r>
                        <a:rPr lang="it-IT" sz="3600" b="0" i="1" smtClean="0">
                          <a:latin typeface="Cambria Math" panose="02040503050406030204" pitchFamily="18" charset="0"/>
                        </a:rPr>
                        <m:t> ∙</m:t>
                      </m:r>
                      <m:r>
                        <a:rPr lang="it-IT" sz="3600" b="0" i="1" smtClean="0">
                          <a:latin typeface="Cambria Math" panose="02040503050406030204" pitchFamily="18" charset="0"/>
                          <a:ea typeface="Cambria Math" panose="02040503050406030204" pitchFamily="18" charset="0"/>
                        </a:rPr>
                        <m:t>𝑒</m:t>
                      </m:r>
                    </m:oMath>
                  </m:oMathPara>
                </a14:m>
                <a:endParaRPr lang="en-DE" sz="3600" dirty="0"/>
              </a:p>
            </p:txBody>
          </p:sp>
        </mc:Choice>
        <mc:Fallback>
          <p:sp>
            <p:nvSpPr>
              <p:cNvPr id="9" name="TextBox 8">
                <a:extLst>
                  <a:ext uri="{FF2B5EF4-FFF2-40B4-BE49-F238E27FC236}">
                    <a16:creationId xmlns:a16="http://schemas.microsoft.com/office/drawing/2014/main" id="{79296926-8B86-B37B-1E4B-62DF2A12C91A}"/>
                  </a:ext>
                </a:extLst>
              </p:cNvPr>
              <p:cNvSpPr txBox="1">
                <a:spLocks noRot="1" noChangeAspect="1" noMove="1" noResize="1" noEditPoints="1" noAdjustHandles="1" noChangeArrowheads="1" noChangeShapeType="1" noTextEdit="1"/>
              </p:cNvSpPr>
              <p:nvPr/>
            </p:nvSpPr>
            <p:spPr>
              <a:xfrm>
                <a:off x="7776128" y="4588046"/>
                <a:ext cx="2760594" cy="553998"/>
              </a:xfrm>
              <a:prstGeom prst="rect">
                <a:avLst/>
              </a:prstGeom>
              <a:blipFill>
                <a:blip r:embed="rId3"/>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1439356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01D7C-D1EC-EC73-058F-173C9506AF52}"/>
              </a:ext>
            </a:extLst>
          </p:cNvPr>
          <p:cNvSpPr>
            <a:spLocks noGrp="1"/>
          </p:cNvSpPr>
          <p:nvPr>
            <p:ph type="title"/>
          </p:nvPr>
        </p:nvSpPr>
        <p:spPr/>
        <p:txBody>
          <a:bodyPr/>
          <a:lstStyle/>
          <a:p>
            <a:r>
              <a:rPr lang="it-IT" dirty="0" err="1"/>
              <a:t>Sba’s</a:t>
            </a:r>
            <a:r>
              <a:rPr lang="it-IT" dirty="0"/>
              <a:t> </a:t>
            </a:r>
            <a:r>
              <a:rPr lang="it-IT" dirty="0" err="1"/>
              <a:t>components</a:t>
            </a:r>
            <a:endParaRPr lang="en-DE" dirty="0"/>
          </a:p>
        </p:txBody>
      </p:sp>
      <p:sp>
        <p:nvSpPr>
          <p:cNvPr id="3" name="Content Placeholder 2">
            <a:extLst>
              <a:ext uri="{FF2B5EF4-FFF2-40B4-BE49-F238E27FC236}">
                <a16:creationId xmlns:a16="http://schemas.microsoft.com/office/drawing/2014/main" id="{416B736F-A6BC-D4BC-163C-F619CF32B7C0}"/>
              </a:ext>
            </a:extLst>
          </p:cNvPr>
          <p:cNvSpPr>
            <a:spLocks noGrp="1"/>
          </p:cNvSpPr>
          <p:nvPr>
            <p:ph idx="1"/>
          </p:nvPr>
        </p:nvSpPr>
        <p:spPr/>
        <p:txBody>
          <a:bodyPr/>
          <a:lstStyle/>
          <a:p>
            <a:endParaRPr lang="en-DE"/>
          </a:p>
        </p:txBody>
      </p:sp>
    </p:spTree>
    <p:extLst>
      <p:ext uri="{BB962C8B-B14F-4D97-AF65-F5344CB8AC3E}">
        <p14:creationId xmlns:p14="http://schemas.microsoft.com/office/powerpoint/2010/main" val="29804458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B96E-4A0B-DA14-EDA6-EECE088218AD}"/>
              </a:ext>
            </a:extLst>
          </p:cNvPr>
          <p:cNvSpPr>
            <a:spLocks noGrp="1"/>
          </p:cNvSpPr>
          <p:nvPr>
            <p:ph type="title"/>
          </p:nvPr>
        </p:nvSpPr>
        <p:spPr/>
        <p:txBody>
          <a:bodyPr/>
          <a:lstStyle/>
          <a:p>
            <a:r>
              <a:rPr lang="it-IT" dirty="0"/>
              <a:t>MAIN Challenges WE ENCOUNTERED</a:t>
            </a:r>
            <a:endParaRPr lang="en-DE" dirty="0"/>
          </a:p>
        </p:txBody>
      </p:sp>
      <p:sp>
        <p:nvSpPr>
          <p:cNvPr id="3" name="Content Placeholder 2">
            <a:extLst>
              <a:ext uri="{FF2B5EF4-FFF2-40B4-BE49-F238E27FC236}">
                <a16:creationId xmlns:a16="http://schemas.microsoft.com/office/drawing/2014/main" id="{C893179E-88B7-E888-BF00-360FF6E1D2C8}"/>
              </a:ext>
            </a:extLst>
          </p:cNvPr>
          <p:cNvSpPr>
            <a:spLocks noGrp="1"/>
          </p:cNvSpPr>
          <p:nvPr>
            <p:ph idx="1"/>
          </p:nvPr>
        </p:nvSpPr>
        <p:spPr>
          <a:xfrm>
            <a:off x="892618" y="2650948"/>
            <a:ext cx="5203382" cy="3678303"/>
          </a:xfrm>
        </p:spPr>
        <p:txBody>
          <a:bodyPr/>
          <a:lstStyle/>
          <a:p>
            <a:r>
              <a:rPr lang="it-IT" dirty="0"/>
              <a:t>Strong data </a:t>
            </a:r>
            <a:r>
              <a:rPr lang="it-IT" dirty="0" err="1"/>
              <a:t>dependency</a:t>
            </a:r>
            <a:endParaRPr lang="it-IT" dirty="0"/>
          </a:p>
          <a:p>
            <a:r>
              <a:rPr lang="it-IT" dirty="0"/>
              <a:t>Recursive </a:t>
            </a:r>
            <a:r>
              <a:rPr lang="it-IT" dirty="0" err="1"/>
              <a:t>functions</a:t>
            </a:r>
            <a:endParaRPr lang="it-IT" dirty="0"/>
          </a:p>
          <a:p>
            <a:r>
              <a:rPr lang="it-IT" dirty="0" err="1"/>
              <a:t>Sotware</a:t>
            </a:r>
            <a:r>
              <a:rPr lang="it-IT" dirty="0"/>
              <a:t> </a:t>
            </a:r>
            <a:r>
              <a:rPr lang="it-IT" dirty="0" err="1"/>
              <a:t>optimizations</a:t>
            </a:r>
            <a:r>
              <a:rPr lang="it-IT" dirty="0"/>
              <a:t> </a:t>
            </a:r>
            <a:r>
              <a:rPr lang="it-IT" dirty="0" err="1"/>
              <a:t>realized</a:t>
            </a:r>
            <a:r>
              <a:rPr lang="it-IT" dirty="0"/>
              <a:t> </a:t>
            </a:r>
            <a:r>
              <a:rPr lang="it-IT" dirty="0" err="1"/>
              <a:t>through</a:t>
            </a:r>
            <a:r>
              <a:rPr lang="it-IT" dirty="0"/>
              <a:t> </a:t>
            </a:r>
            <a:r>
              <a:rPr lang="it-IT" dirty="0" err="1"/>
              <a:t>dynamic</a:t>
            </a:r>
            <a:r>
              <a:rPr lang="it-IT" dirty="0"/>
              <a:t> </a:t>
            </a:r>
            <a:r>
              <a:rPr lang="it-IT" dirty="0" err="1"/>
              <a:t>memory</a:t>
            </a:r>
            <a:r>
              <a:rPr lang="it-IT" dirty="0"/>
              <a:t> </a:t>
            </a:r>
            <a:r>
              <a:rPr lang="it-IT" dirty="0" err="1"/>
              <a:t>allocation</a:t>
            </a:r>
            <a:endParaRPr lang="en-DE" dirty="0"/>
          </a:p>
        </p:txBody>
      </p:sp>
      <p:sp>
        <p:nvSpPr>
          <p:cNvPr id="4" name="TextBox 3">
            <a:extLst>
              <a:ext uri="{FF2B5EF4-FFF2-40B4-BE49-F238E27FC236}">
                <a16:creationId xmlns:a16="http://schemas.microsoft.com/office/drawing/2014/main" id="{39653EB7-CD25-E4CA-6287-317F2FE63198}"/>
              </a:ext>
            </a:extLst>
          </p:cNvPr>
          <p:cNvSpPr txBox="1"/>
          <p:nvPr/>
        </p:nvSpPr>
        <p:spPr>
          <a:xfrm>
            <a:off x="6871252" y="1997839"/>
            <a:ext cx="4739556" cy="2862322"/>
          </a:xfrm>
          <a:prstGeom prst="rect">
            <a:avLst/>
          </a:prstGeom>
          <a:noFill/>
        </p:spPr>
        <p:txBody>
          <a:bodyPr wrap="square" rtlCol="0">
            <a:spAutoFit/>
          </a:bodyPr>
          <a:lstStyle/>
          <a:p>
            <a:pPr algn="ctr"/>
            <a:r>
              <a:rPr lang="it-IT" dirty="0" err="1"/>
              <a:t>Proposed</a:t>
            </a:r>
            <a:r>
              <a:rPr lang="it-IT" dirty="0"/>
              <a:t> Solutions:</a:t>
            </a:r>
          </a:p>
          <a:p>
            <a:pPr algn="ctr"/>
            <a:endParaRPr lang="it-IT" dirty="0"/>
          </a:p>
          <a:p>
            <a:pPr marL="285750" indent="-285750">
              <a:buFont typeface="Arial" panose="020B0604020202020204" pitchFamily="34" charset="0"/>
              <a:buChar char="•"/>
            </a:pPr>
            <a:r>
              <a:rPr lang="it-IT" dirty="0"/>
              <a:t>USE OF A HLS LEVEL CACHE IN ORDER TO EXPLOIT DATA LOCALITY</a:t>
            </a:r>
          </a:p>
          <a:p>
            <a:pPr marL="285750" indent="-285750">
              <a:buFont typeface="Arial" panose="020B0604020202020204" pitchFamily="34" charset="0"/>
              <a:buChar char="•"/>
            </a:pPr>
            <a:r>
              <a:rPr lang="it-IT" dirty="0"/>
              <a:t>REWRITING RECURSIVE FUNCTIONS IN A NON-RECURSIVE FASHION</a:t>
            </a:r>
          </a:p>
          <a:p>
            <a:pPr marL="285750" indent="-285750">
              <a:buFont typeface="Arial" panose="020B0604020202020204" pitchFamily="34" charset="0"/>
              <a:buChar char="•"/>
            </a:pPr>
            <a:r>
              <a:rPr lang="it-IT" dirty="0"/>
              <a:t>CHOOSING REASONABLE BOUNDS TO USE STATICALLY ALLOCATED MEMORY AND BALANCE BETWEEN SCALABILITY AND RESOURCE USAGE</a:t>
            </a:r>
            <a:endParaRPr lang="en-DE" dirty="0"/>
          </a:p>
        </p:txBody>
      </p:sp>
    </p:spTree>
    <p:extLst>
      <p:ext uri="{BB962C8B-B14F-4D97-AF65-F5344CB8AC3E}">
        <p14:creationId xmlns:p14="http://schemas.microsoft.com/office/powerpoint/2010/main" val="1562202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E47A4-92E1-9B1A-84BC-9C304C57B61E}"/>
              </a:ext>
            </a:extLst>
          </p:cNvPr>
          <p:cNvSpPr>
            <a:spLocks noGrp="1"/>
          </p:cNvSpPr>
          <p:nvPr>
            <p:ph type="title"/>
          </p:nvPr>
        </p:nvSpPr>
        <p:spPr/>
        <p:txBody>
          <a:bodyPr/>
          <a:lstStyle/>
          <a:p>
            <a:r>
              <a:rPr lang="it-IT" dirty="0"/>
              <a:t>Cache</a:t>
            </a:r>
            <a:endParaRPr lang="en-DE" dirty="0"/>
          </a:p>
        </p:txBody>
      </p:sp>
      <p:pic>
        <p:nvPicPr>
          <p:cNvPr id="5" name="Content Placeholder 4" descr="A diagram of a computer system&#10;&#10;Description automatically generated">
            <a:extLst>
              <a:ext uri="{FF2B5EF4-FFF2-40B4-BE49-F238E27FC236}">
                <a16:creationId xmlns:a16="http://schemas.microsoft.com/office/drawing/2014/main" id="{BE668604-6E65-6465-2663-AB9E7188FE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24507" y="2240888"/>
            <a:ext cx="5316296" cy="2376223"/>
          </a:xfrm>
        </p:spPr>
      </p:pic>
    </p:spTree>
    <p:extLst>
      <p:ext uri="{BB962C8B-B14F-4D97-AF65-F5344CB8AC3E}">
        <p14:creationId xmlns:p14="http://schemas.microsoft.com/office/powerpoint/2010/main" val="127407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CEC91-C917-61C9-7905-94E2DA8DCDCF}"/>
              </a:ext>
            </a:extLst>
          </p:cNvPr>
          <p:cNvSpPr>
            <a:spLocks noGrp="1"/>
          </p:cNvSpPr>
          <p:nvPr>
            <p:ph type="title"/>
          </p:nvPr>
        </p:nvSpPr>
        <p:spPr/>
        <p:txBody>
          <a:bodyPr/>
          <a:lstStyle/>
          <a:p>
            <a:r>
              <a:rPr lang="it-IT" dirty="0" err="1"/>
              <a:t>Experimental</a:t>
            </a:r>
            <a:r>
              <a:rPr lang="it-IT" dirty="0"/>
              <a:t> </a:t>
            </a:r>
            <a:r>
              <a:rPr lang="it-IT" dirty="0" err="1"/>
              <a:t>Results</a:t>
            </a:r>
            <a:endParaRPr lang="en-DE" dirty="0"/>
          </a:p>
        </p:txBody>
      </p:sp>
      <p:sp>
        <p:nvSpPr>
          <p:cNvPr id="3" name="Content Placeholder 2">
            <a:extLst>
              <a:ext uri="{FF2B5EF4-FFF2-40B4-BE49-F238E27FC236}">
                <a16:creationId xmlns:a16="http://schemas.microsoft.com/office/drawing/2014/main" id="{C5267559-C8A5-2CFE-D77C-15BBE8615E56}"/>
              </a:ext>
            </a:extLst>
          </p:cNvPr>
          <p:cNvSpPr>
            <a:spLocks noGrp="1"/>
          </p:cNvSpPr>
          <p:nvPr>
            <p:ph idx="1"/>
          </p:nvPr>
        </p:nvSpPr>
        <p:spPr>
          <a:xfrm>
            <a:off x="581192" y="2180496"/>
            <a:ext cx="5773225" cy="3678303"/>
          </a:xfrm>
        </p:spPr>
        <p:txBody>
          <a:bodyPr/>
          <a:lstStyle/>
          <a:p>
            <a:r>
              <a:rPr lang="it-IT" dirty="0"/>
              <a:t>Manual test on a small </a:t>
            </a:r>
            <a:r>
              <a:rPr lang="it-IT" dirty="0" err="1"/>
              <a:t>grapH</a:t>
            </a:r>
            <a:endParaRPr lang="it-IT" dirty="0"/>
          </a:p>
          <a:p>
            <a:pPr marL="914400" lvl="1" indent="-457200">
              <a:buFont typeface="+mj-lt"/>
              <a:buAutoNum type="arabicPeriod"/>
            </a:pPr>
            <a:r>
              <a:rPr lang="it-IT" dirty="0" err="1"/>
              <a:t>Modifying</a:t>
            </a:r>
            <a:r>
              <a:rPr lang="it-IT" dirty="0"/>
              <a:t> </a:t>
            </a:r>
            <a:r>
              <a:rPr lang="it-IT" dirty="0" err="1"/>
              <a:t>pymatching</a:t>
            </a:r>
            <a:r>
              <a:rPr lang="it-IT" dirty="0"/>
              <a:t> source code</a:t>
            </a:r>
          </a:p>
          <a:p>
            <a:pPr marL="914400" lvl="1" indent="-457200">
              <a:buFont typeface="+mj-lt"/>
              <a:buAutoNum type="arabicPeriod"/>
            </a:pPr>
            <a:r>
              <a:rPr lang="it-IT" dirty="0" err="1"/>
              <a:t>Generating</a:t>
            </a:r>
            <a:r>
              <a:rPr lang="it-IT" dirty="0"/>
              <a:t> a log of the events happening in the </a:t>
            </a:r>
            <a:r>
              <a:rPr lang="it-IT" dirty="0" err="1"/>
              <a:t>algorithm</a:t>
            </a:r>
            <a:endParaRPr lang="it-IT" dirty="0"/>
          </a:p>
          <a:p>
            <a:pPr marL="914400" lvl="1" indent="-457200">
              <a:buFont typeface="+mj-lt"/>
              <a:buAutoNum type="arabicPeriod"/>
            </a:pPr>
            <a:r>
              <a:rPr lang="it-IT" dirty="0"/>
              <a:t>Checking </a:t>
            </a:r>
            <a:r>
              <a:rPr lang="it-IT" dirty="0" err="1"/>
              <a:t>correctness</a:t>
            </a:r>
            <a:r>
              <a:rPr lang="it-IT" dirty="0"/>
              <a:t> of </a:t>
            </a:r>
            <a:r>
              <a:rPr lang="it-IT" dirty="0" err="1"/>
              <a:t>results</a:t>
            </a:r>
            <a:r>
              <a:rPr lang="it-IT" dirty="0"/>
              <a:t> </a:t>
            </a:r>
            <a:r>
              <a:rPr lang="it-IT" dirty="0" err="1"/>
              <a:t>wrt</a:t>
            </a:r>
            <a:r>
              <a:rPr lang="it-IT" dirty="0"/>
              <a:t> </a:t>
            </a:r>
            <a:r>
              <a:rPr lang="it-IT" dirty="0" err="1"/>
              <a:t>our</a:t>
            </a:r>
            <a:r>
              <a:rPr lang="it-IT" dirty="0"/>
              <a:t> </a:t>
            </a:r>
            <a:r>
              <a:rPr lang="it-IT" dirty="0" err="1"/>
              <a:t>version</a:t>
            </a:r>
            <a:endParaRPr lang="it-IT" dirty="0"/>
          </a:p>
          <a:p>
            <a:r>
              <a:rPr lang="it-IT" dirty="0" err="1"/>
              <a:t>Speedup</a:t>
            </a:r>
            <a:r>
              <a:rPr lang="it-IT" dirty="0"/>
              <a:t> </a:t>
            </a:r>
            <a:r>
              <a:rPr lang="it-IT" dirty="0" err="1"/>
              <a:t>evaluation</a:t>
            </a:r>
            <a:endParaRPr lang="en-DE" dirty="0"/>
          </a:p>
        </p:txBody>
      </p:sp>
    </p:spTree>
    <p:extLst>
      <p:ext uri="{BB962C8B-B14F-4D97-AF65-F5344CB8AC3E}">
        <p14:creationId xmlns:p14="http://schemas.microsoft.com/office/powerpoint/2010/main" val="20409258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91CE2-CC88-3BD0-D64C-5B4C5ADC70BF}"/>
              </a:ext>
            </a:extLst>
          </p:cNvPr>
          <p:cNvSpPr>
            <a:spLocks noGrp="1"/>
          </p:cNvSpPr>
          <p:nvPr>
            <p:ph type="title"/>
          </p:nvPr>
        </p:nvSpPr>
        <p:spPr/>
        <p:txBody>
          <a:bodyPr/>
          <a:lstStyle/>
          <a:p>
            <a:r>
              <a:rPr lang="it-IT" dirty="0"/>
              <a:t>Future Work and </a:t>
            </a:r>
            <a:r>
              <a:rPr lang="it-IT" dirty="0" err="1"/>
              <a:t>Conclusions</a:t>
            </a:r>
            <a:endParaRPr lang="en-DE" dirty="0"/>
          </a:p>
        </p:txBody>
      </p:sp>
      <p:sp>
        <p:nvSpPr>
          <p:cNvPr id="3" name="Content Placeholder 2">
            <a:extLst>
              <a:ext uri="{FF2B5EF4-FFF2-40B4-BE49-F238E27FC236}">
                <a16:creationId xmlns:a16="http://schemas.microsoft.com/office/drawing/2014/main" id="{ACE7F430-4D33-95C6-881C-79D31F68BB4B}"/>
              </a:ext>
            </a:extLst>
          </p:cNvPr>
          <p:cNvSpPr>
            <a:spLocks noGrp="1"/>
          </p:cNvSpPr>
          <p:nvPr>
            <p:ph idx="1"/>
          </p:nvPr>
        </p:nvSpPr>
        <p:spPr/>
        <p:txBody>
          <a:bodyPr/>
          <a:lstStyle/>
          <a:p>
            <a:r>
              <a:rPr lang="it-IT" dirty="0" err="1"/>
              <a:t>Completing</a:t>
            </a:r>
            <a:r>
              <a:rPr lang="it-IT" dirty="0"/>
              <a:t> the </a:t>
            </a:r>
            <a:r>
              <a:rPr lang="it-IT" dirty="0" err="1"/>
              <a:t>acceleration</a:t>
            </a:r>
            <a:endParaRPr lang="it-IT" dirty="0"/>
          </a:p>
          <a:p>
            <a:r>
              <a:rPr lang="it-IT" dirty="0"/>
              <a:t>Cache </a:t>
            </a:r>
            <a:r>
              <a:rPr lang="it-IT" dirty="0" err="1"/>
              <a:t>configuration</a:t>
            </a:r>
            <a:r>
              <a:rPr lang="it-IT" dirty="0"/>
              <a:t> </a:t>
            </a:r>
            <a:r>
              <a:rPr lang="it-IT" dirty="0" err="1"/>
              <a:t>space</a:t>
            </a:r>
            <a:r>
              <a:rPr lang="it-IT" dirty="0"/>
              <a:t> </a:t>
            </a:r>
            <a:r>
              <a:rPr lang="it-IT" dirty="0" err="1"/>
              <a:t>exploration</a:t>
            </a:r>
            <a:endParaRPr lang="it-IT" dirty="0"/>
          </a:p>
          <a:p>
            <a:r>
              <a:rPr lang="it-IT" dirty="0" err="1"/>
              <a:t>Rtl</a:t>
            </a:r>
            <a:r>
              <a:rPr lang="it-IT" dirty="0"/>
              <a:t> cache</a:t>
            </a:r>
          </a:p>
        </p:txBody>
      </p:sp>
    </p:spTree>
    <p:extLst>
      <p:ext uri="{BB962C8B-B14F-4D97-AF65-F5344CB8AC3E}">
        <p14:creationId xmlns:p14="http://schemas.microsoft.com/office/powerpoint/2010/main" val="1882310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C7670-71C0-C63E-7B40-B31D8539EC9D}"/>
              </a:ext>
            </a:extLst>
          </p:cNvPr>
          <p:cNvSpPr>
            <a:spLocks noGrp="1"/>
          </p:cNvSpPr>
          <p:nvPr>
            <p:ph type="title"/>
          </p:nvPr>
        </p:nvSpPr>
        <p:spPr/>
        <p:txBody>
          <a:bodyPr/>
          <a:lstStyle/>
          <a:p>
            <a:r>
              <a:rPr lang="it-IT" dirty="0"/>
              <a:t>Quantum Computing</a:t>
            </a:r>
            <a:endParaRPr lang="en-DE" dirty="0"/>
          </a:p>
        </p:txBody>
      </p:sp>
      <p:pic>
        <p:nvPicPr>
          <p:cNvPr id="5" name="Content Placeholder 4" descr="A large round gold and silver object with many wires&#10;&#10;Description automatically generated">
            <a:extLst>
              <a:ext uri="{FF2B5EF4-FFF2-40B4-BE49-F238E27FC236}">
                <a16:creationId xmlns:a16="http://schemas.microsoft.com/office/drawing/2014/main" id="{FA0B5C33-BF82-B75C-3972-E5E2E2BF49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34275" y="1953072"/>
            <a:ext cx="4724103" cy="2951856"/>
          </a:xfrm>
        </p:spPr>
      </p:pic>
      <p:sp>
        <p:nvSpPr>
          <p:cNvPr id="3" name="TextBox 2">
            <a:extLst>
              <a:ext uri="{FF2B5EF4-FFF2-40B4-BE49-F238E27FC236}">
                <a16:creationId xmlns:a16="http://schemas.microsoft.com/office/drawing/2014/main" id="{C8111A45-643D-FFCE-A7A2-29476E7FD827}"/>
              </a:ext>
            </a:extLst>
          </p:cNvPr>
          <p:cNvSpPr txBox="1"/>
          <p:nvPr/>
        </p:nvSpPr>
        <p:spPr>
          <a:xfrm>
            <a:off x="581192" y="1715956"/>
            <a:ext cx="5587695" cy="923330"/>
          </a:xfrm>
          <a:prstGeom prst="rect">
            <a:avLst/>
          </a:prstGeom>
          <a:noFill/>
        </p:spPr>
        <p:txBody>
          <a:bodyPr wrap="square" rtlCol="0">
            <a:spAutoFit/>
          </a:bodyPr>
          <a:lstStyle/>
          <a:p>
            <a:r>
              <a:rPr lang="en-US" dirty="0"/>
              <a:t>Quantum computing is a type of computing that leverages the principles of quantum mechanics to process information in ways that classical computers cannot</a:t>
            </a:r>
            <a:endParaRPr lang="en-DE" dirty="0"/>
          </a:p>
        </p:txBody>
      </p:sp>
      <p:sp>
        <p:nvSpPr>
          <p:cNvPr id="4" name="TextBox 3">
            <a:extLst>
              <a:ext uri="{FF2B5EF4-FFF2-40B4-BE49-F238E27FC236}">
                <a16:creationId xmlns:a16="http://schemas.microsoft.com/office/drawing/2014/main" id="{A47B59AC-1721-C553-F5FB-192AE8E292AF}"/>
              </a:ext>
            </a:extLst>
          </p:cNvPr>
          <p:cNvSpPr txBox="1"/>
          <p:nvPr/>
        </p:nvSpPr>
        <p:spPr>
          <a:xfrm>
            <a:off x="668282" y="2828835"/>
            <a:ext cx="5413513" cy="1200329"/>
          </a:xfrm>
          <a:prstGeom prst="rect">
            <a:avLst/>
          </a:prstGeom>
          <a:noFill/>
        </p:spPr>
        <p:txBody>
          <a:bodyPr wrap="square" rtlCol="0">
            <a:spAutoFit/>
          </a:bodyPr>
          <a:lstStyle/>
          <a:p>
            <a:r>
              <a:rPr lang="en-US" b="0" i="0" dirty="0">
                <a:solidFill>
                  <a:srgbClr val="3E3F42"/>
                </a:solidFill>
                <a:effectLst/>
                <a:latin typeface="Helvetica Neue"/>
              </a:rPr>
              <a:t>“It can help us solve physics problems where quantum machines and the interrelation of materials or properties are important,” Mark Potter, SVP and CTO of </a:t>
            </a:r>
            <a:r>
              <a:rPr lang="en-US" b="0" i="0" u="none" strike="noStrike" dirty="0">
                <a:effectLst/>
                <a:latin typeface="Helvetica Neue"/>
                <a:hlinkClick r:id="rId3" tooltip="Hewlett Packard Enterprise (HPE)">
                  <a:extLst>
                    <a:ext uri="{A12FA001-AC4F-418D-AE19-62706E023703}">
                      <ahyp:hlinkClr xmlns:ahyp="http://schemas.microsoft.com/office/drawing/2018/hyperlinkcolor" val="tx"/>
                    </a:ext>
                  </a:extLst>
                </a:hlinkClick>
              </a:rPr>
              <a:t>Hewlett Packard Enterprise</a:t>
            </a:r>
            <a:endParaRPr lang="en-DE" dirty="0"/>
          </a:p>
        </p:txBody>
      </p:sp>
      <p:sp>
        <p:nvSpPr>
          <p:cNvPr id="6" name="TextBox 5">
            <a:extLst>
              <a:ext uri="{FF2B5EF4-FFF2-40B4-BE49-F238E27FC236}">
                <a16:creationId xmlns:a16="http://schemas.microsoft.com/office/drawing/2014/main" id="{1EF6CC30-5C6E-8D3E-9B05-3FE98ED68E03}"/>
              </a:ext>
            </a:extLst>
          </p:cNvPr>
          <p:cNvSpPr txBox="1"/>
          <p:nvPr/>
        </p:nvSpPr>
        <p:spPr>
          <a:xfrm>
            <a:off x="581192" y="4333461"/>
            <a:ext cx="6091278" cy="1754326"/>
          </a:xfrm>
          <a:prstGeom prst="rect">
            <a:avLst/>
          </a:prstGeom>
          <a:noFill/>
        </p:spPr>
        <p:txBody>
          <a:bodyPr wrap="square" rtlCol="0">
            <a:spAutoFit/>
          </a:bodyPr>
          <a:lstStyle/>
          <a:p>
            <a:r>
              <a:rPr lang="it-IT" dirty="0"/>
              <a:t>But </a:t>
            </a:r>
            <a:r>
              <a:rPr lang="it-IT" dirty="0" err="1"/>
              <a:t>not</a:t>
            </a:r>
            <a:r>
              <a:rPr lang="it-IT" dirty="0"/>
              <a:t> </a:t>
            </a:r>
            <a:r>
              <a:rPr lang="it-IT" dirty="0" err="1"/>
              <a:t>only</a:t>
            </a:r>
            <a:r>
              <a:rPr lang="it-IT" dirty="0"/>
              <a:t>, quantum computing can be </a:t>
            </a:r>
            <a:r>
              <a:rPr lang="it-IT" dirty="0" err="1"/>
              <a:t>applied</a:t>
            </a:r>
            <a:r>
              <a:rPr lang="it-IT" dirty="0"/>
              <a:t> in </a:t>
            </a:r>
            <a:r>
              <a:rPr lang="it-IT" dirty="0" err="1"/>
              <a:t>many</a:t>
            </a:r>
            <a:r>
              <a:rPr lang="it-IT" dirty="0"/>
              <a:t> fields:</a:t>
            </a:r>
          </a:p>
          <a:p>
            <a:pPr marL="285750" indent="-285750">
              <a:buFont typeface="Arial" panose="020B0604020202020204" pitchFamily="34" charset="0"/>
              <a:buChar char="•"/>
            </a:pPr>
            <a:r>
              <a:rPr lang="en-US" dirty="0">
                <a:latin typeface="+mj-lt"/>
              </a:rPr>
              <a:t>M</a:t>
            </a:r>
            <a:r>
              <a:rPr lang="en-US" b="0" i="0" dirty="0">
                <a:effectLst/>
                <a:latin typeface="+mj-lt"/>
              </a:rPr>
              <a:t>aterials science, pharmaceutical research, subatomic physics, and logistics</a:t>
            </a:r>
            <a:endParaRPr lang="it-IT" dirty="0"/>
          </a:p>
          <a:p>
            <a:pPr marL="285750" indent="-285750">
              <a:buFont typeface="Arial" panose="020B0604020202020204" pitchFamily="34" charset="0"/>
              <a:buChar char="•"/>
            </a:pPr>
            <a:r>
              <a:rPr lang="it-IT" dirty="0" err="1"/>
              <a:t>Cryptography</a:t>
            </a:r>
            <a:endParaRPr lang="it-IT" dirty="0"/>
          </a:p>
          <a:p>
            <a:pPr marL="285750" indent="-285750">
              <a:buFont typeface="Arial" panose="020B0604020202020204" pitchFamily="34" charset="0"/>
              <a:buChar char="•"/>
            </a:pPr>
            <a:r>
              <a:rPr lang="it-IT" dirty="0" err="1"/>
              <a:t>Artificial</a:t>
            </a:r>
            <a:r>
              <a:rPr lang="it-IT" dirty="0"/>
              <a:t> Intelligence</a:t>
            </a:r>
          </a:p>
          <a:p>
            <a:pPr marL="285750" indent="-285750">
              <a:buFont typeface="Arial" panose="020B0604020202020204" pitchFamily="34" charset="0"/>
              <a:buChar char="•"/>
            </a:pPr>
            <a:endParaRPr lang="en-DE" dirty="0"/>
          </a:p>
        </p:txBody>
      </p:sp>
    </p:spTree>
    <p:extLst>
      <p:ext uri="{BB962C8B-B14F-4D97-AF65-F5344CB8AC3E}">
        <p14:creationId xmlns:p14="http://schemas.microsoft.com/office/powerpoint/2010/main" val="33151706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37EA6-05E8-8D09-730F-36DCE031064E}"/>
              </a:ext>
            </a:extLst>
          </p:cNvPr>
          <p:cNvSpPr>
            <a:spLocks noGrp="1"/>
          </p:cNvSpPr>
          <p:nvPr>
            <p:ph type="title"/>
          </p:nvPr>
        </p:nvSpPr>
        <p:spPr/>
        <p:txBody>
          <a:bodyPr/>
          <a:lstStyle/>
          <a:p>
            <a:r>
              <a:rPr lang="it-IT" dirty="0"/>
              <a:t>Limits</a:t>
            </a:r>
            <a:endParaRPr lang="en-DE" dirty="0"/>
          </a:p>
        </p:txBody>
      </p:sp>
      <p:sp>
        <p:nvSpPr>
          <p:cNvPr id="3" name="Content Placeholder 2">
            <a:extLst>
              <a:ext uri="{FF2B5EF4-FFF2-40B4-BE49-F238E27FC236}">
                <a16:creationId xmlns:a16="http://schemas.microsoft.com/office/drawing/2014/main" id="{CDA56DA3-DEB7-3FF6-7D07-E40AC800630F}"/>
              </a:ext>
            </a:extLst>
          </p:cNvPr>
          <p:cNvSpPr>
            <a:spLocks noGrp="1"/>
          </p:cNvSpPr>
          <p:nvPr>
            <p:ph idx="1"/>
          </p:nvPr>
        </p:nvSpPr>
        <p:spPr>
          <a:xfrm>
            <a:off x="581192" y="1848678"/>
            <a:ext cx="11029615" cy="4010121"/>
          </a:xfrm>
        </p:spPr>
        <p:txBody>
          <a:bodyPr>
            <a:normAutofit fontScale="92500" lnSpcReduction="20000"/>
          </a:bodyPr>
          <a:lstStyle/>
          <a:p>
            <a:r>
              <a:rPr lang="en-US" b="1" dirty="0"/>
              <a:t>Qubit Stability (Decoherence):</a:t>
            </a:r>
            <a:r>
              <a:rPr lang="en-US" dirty="0"/>
              <a:t> Qubits are extremely sensitive to their environment and can lose their quantum state through a process called decoherence. This leads to errors in calculations. Maintaining qubit stability over a sufficient duration is one of the biggest challenges in quantum computing.</a:t>
            </a:r>
          </a:p>
          <a:p>
            <a:r>
              <a:rPr lang="en-US" b="1" dirty="0"/>
              <a:t>Scalability:</a:t>
            </a:r>
            <a:r>
              <a:rPr lang="en-US" dirty="0"/>
              <a:t> Building large-scale quantum computers with a sufficient number of qubits for practical applications is a major hurdle. Currently, quantum computers have limited numbers of qubits, and scaling up while maintaining coherence and low error rates is a complex engineering challenge.</a:t>
            </a:r>
          </a:p>
          <a:p>
            <a:r>
              <a:rPr lang="en-US" b="1" dirty="0"/>
              <a:t>Hardware Limitations:</a:t>
            </a:r>
            <a:r>
              <a:rPr lang="en-US" dirty="0"/>
              <a:t> Developing and maintaining the physical hardware for quantum computers, such as superconducting circuits or ion traps, is technologically challenging and expensive. These systems often require extremely low temperatures and precise control mechanisms.</a:t>
            </a:r>
            <a:endParaRPr lang="en-DE" dirty="0"/>
          </a:p>
        </p:txBody>
      </p:sp>
    </p:spTree>
    <p:extLst>
      <p:ext uri="{BB962C8B-B14F-4D97-AF65-F5344CB8AC3E}">
        <p14:creationId xmlns:p14="http://schemas.microsoft.com/office/powerpoint/2010/main" val="800159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E8C1E-B4D1-8B5B-854B-A5FCB5FDF153}"/>
              </a:ext>
            </a:extLst>
          </p:cNvPr>
          <p:cNvSpPr>
            <a:spLocks noGrp="1"/>
          </p:cNvSpPr>
          <p:nvPr>
            <p:ph type="title"/>
          </p:nvPr>
        </p:nvSpPr>
        <p:spPr/>
        <p:txBody>
          <a:bodyPr/>
          <a:lstStyle/>
          <a:p>
            <a:r>
              <a:rPr lang="it-IT" dirty="0"/>
              <a:t>Quantum </a:t>
            </a:r>
            <a:r>
              <a:rPr lang="it-IT" dirty="0" err="1"/>
              <a:t>Error</a:t>
            </a:r>
            <a:r>
              <a:rPr lang="it-IT" dirty="0"/>
              <a:t> </a:t>
            </a:r>
            <a:r>
              <a:rPr lang="it-IT" dirty="0" err="1"/>
              <a:t>Correction</a:t>
            </a:r>
            <a:r>
              <a:rPr lang="it-IT" dirty="0"/>
              <a:t>…</a:t>
            </a:r>
            <a:endParaRPr lang="en-DE" dirty="0"/>
          </a:p>
        </p:txBody>
      </p:sp>
      <p:pic>
        <p:nvPicPr>
          <p:cNvPr id="5" name="Content Placeholder 4" descr="A diagram of a computer chip&#10;&#10;Description automatically generated">
            <a:extLst>
              <a:ext uri="{FF2B5EF4-FFF2-40B4-BE49-F238E27FC236}">
                <a16:creationId xmlns:a16="http://schemas.microsoft.com/office/drawing/2014/main" id="{5260EB2D-9BA9-9690-8E83-3159845930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62460" y="3429000"/>
            <a:ext cx="9276770" cy="2385456"/>
          </a:xfrm>
        </p:spPr>
      </p:pic>
      <p:sp>
        <p:nvSpPr>
          <p:cNvPr id="6" name="TextBox 5">
            <a:extLst>
              <a:ext uri="{FF2B5EF4-FFF2-40B4-BE49-F238E27FC236}">
                <a16:creationId xmlns:a16="http://schemas.microsoft.com/office/drawing/2014/main" id="{A5072FE3-E0C0-2263-BCAC-240AEB091703}"/>
              </a:ext>
            </a:extLst>
          </p:cNvPr>
          <p:cNvSpPr txBox="1"/>
          <p:nvPr/>
        </p:nvSpPr>
        <p:spPr>
          <a:xfrm>
            <a:off x="1128091" y="1555474"/>
            <a:ext cx="9611139" cy="1384995"/>
          </a:xfrm>
          <a:prstGeom prst="rect">
            <a:avLst/>
          </a:prstGeom>
          <a:noFill/>
        </p:spPr>
        <p:txBody>
          <a:bodyPr wrap="square" rtlCol="0">
            <a:spAutoFit/>
          </a:bodyPr>
          <a:lstStyle/>
          <a:p>
            <a:pPr marL="285750" indent="-285750">
              <a:buFont typeface="Arial" panose="020B0604020202020204" pitchFamily="34" charset="0"/>
              <a:buChar char="•"/>
            </a:pPr>
            <a:r>
              <a:rPr lang="it-IT" sz="2800" dirty="0"/>
              <a:t>ENCODING INFORMATION IN A REDUNDANT WAY</a:t>
            </a:r>
          </a:p>
          <a:p>
            <a:pPr marL="285750" indent="-285750">
              <a:buFont typeface="Arial" panose="020B0604020202020204" pitchFamily="34" charset="0"/>
              <a:buChar char="•"/>
            </a:pPr>
            <a:r>
              <a:rPr lang="it-IT" sz="2800" dirty="0"/>
              <a:t>DETECT ERRORS</a:t>
            </a:r>
          </a:p>
          <a:p>
            <a:pPr marL="285750" indent="-285750">
              <a:buFont typeface="Arial" panose="020B0604020202020204" pitchFamily="34" charset="0"/>
              <a:buChar char="•"/>
            </a:pPr>
            <a:r>
              <a:rPr lang="it-IT" sz="2800" dirty="0"/>
              <a:t>CORRECT ERRORS</a:t>
            </a:r>
            <a:endParaRPr lang="en-DE" sz="2800" dirty="0"/>
          </a:p>
        </p:txBody>
      </p:sp>
    </p:spTree>
    <p:extLst>
      <p:ext uri="{BB962C8B-B14F-4D97-AF65-F5344CB8AC3E}">
        <p14:creationId xmlns:p14="http://schemas.microsoft.com/office/powerpoint/2010/main" val="1952952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6E87F-7902-F9E1-86A0-C5EAE085F8B1}"/>
              </a:ext>
            </a:extLst>
          </p:cNvPr>
          <p:cNvSpPr>
            <a:spLocks noGrp="1"/>
          </p:cNvSpPr>
          <p:nvPr>
            <p:ph type="title"/>
          </p:nvPr>
        </p:nvSpPr>
        <p:spPr/>
        <p:txBody>
          <a:bodyPr/>
          <a:lstStyle/>
          <a:p>
            <a:r>
              <a:rPr lang="it-IT" dirty="0"/>
              <a:t>…BUT</a:t>
            </a:r>
            <a:endParaRPr lang="en-DE" dirty="0"/>
          </a:p>
        </p:txBody>
      </p:sp>
      <p:sp>
        <p:nvSpPr>
          <p:cNvPr id="8" name="TextBox 7">
            <a:extLst>
              <a:ext uri="{FF2B5EF4-FFF2-40B4-BE49-F238E27FC236}">
                <a16:creationId xmlns:a16="http://schemas.microsoft.com/office/drawing/2014/main" id="{3614E1F1-3129-20CB-A589-5CAF45CC7D7A}"/>
              </a:ext>
            </a:extLst>
          </p:cNvPr>
          <p:cNvSpPr txBox="1"/>
          <p:nvPr/>
        </p:nvSpPr>
        <p:spPr>
          <a:xfrm>
            <a:off x="523461" y="2385338"/>
            <a:ext cx="11029616" cy="3170099"/>
          </a:xfrm>
          <a:prstGeom prst="rect">
            <a:avLst/>
          </a:prstGeom>
          <a:noFill/>
        </p:spPr>
        <p:txBody>
          <a:bodyPr wrap="square" rtlCol="0">
            <a:spAutoFit/>
          </a:bodyPr>
          <a:lstStyle/>
          <a:p>
            <a:r>
              <a:rPr lang="it-IT" sz="2000" dirty="0" err="1"/>
              <a:t>There</a:t>
            </a:r>
            <a:r>
              <a:rPr lang="it-IT" sz="2000" dirty="0"/>
              <a:t> are a </a:t>
            </a:r>
            <a:r>
              <a:rPr lang="it-IT" sz="2000" dirty="0" err="1"/>
              <a:t>number</a:t>
            </a:r>
            <a:r>
              <a:rPr lang="it-IT" sz="2000" dirty="0"/>
              <a:t> of </a:t>
            </a:r>
            <a:r>
              <a:rPr lang="it-IT" sz="2000" dirty="0" err="1"/>
              <a:t>complications</a:t>
            </a:r>
            <a:r>
              <a:rPr lang="it-IT" sz="2000" dirty="0"/>
              <a:t> for a </a:t>
            </a:r>
            <a:r>
              <a:rPr lang="it-IT" sz="2000" dirty="0" err="1"/>
              <a:t>straightforward</a:t>
            </a:r>
            <a:r>
              <a:rPr lang="it-IT" sz="2000" dirty="0"/>
              <a:t> </a:t>
            </a:r>
            <a:r>
              <a:rPr lang="it-IT" sz="2000" dirty="0" err="1"/>
              <a:t>application</a:t>
            </a:r>
            <a:r>
              <a:rPr lang="it-IT" sz="2000" dirty="0"/>
              <a:t> of </a:t>
            </a:r>
            <a:r>
              <a:rPr lang="it-IT" sz="2000" dirty="0" err="1"/>
              <a:t>classical</a:t>
            </a:r>
            <a:r>
              <a:rPr lang="it-IT" sz="2000" dirty="0"/>
              <a:t> </a:t>
            </a:r>
            <a:r>
              <a:rPr lang="it-IT" sz="2000" dirty="0" err="1"/>
              <a:t>error</a:t>
            </a:r>
            <a:r>
              <a:rPr lang="it-IT" sz="2000" dirty="0"/>
              <a:t> </a:t>
            </a:r>
            <a:r>
              <a:rPr lang="it-IT" sz="2000" dirty="0" err="1"/>
              <a:t>correcting</a:t>
            </a:r>
            <a:r>
              <a:rPr lang="it-IT" sz="2000" dirty="0"/>
              <a:t> </a:t>
            </a:r>
            <a:r>
              <a:rPr lang="it-IT" sz="2000" dirty="0" err="1"/>
              <a:t>codes</a:t>
            </a:r>
            <a:r>
              <a:rPr lang="it-IT" sz="2000" dirty="0"/>
              <a:t> to the quantum world:</a:t>
            </a:r>
            <a:br>
              <a:rPr lang="it-IT" sz="2000" dirty="0"/>
            </a:br>
            <a:endParaRPr lang="it-IT" sz="2000" dirty="0"/>
          </a:p>
          <a:p>
            <a:pPr marL="285750" indent="-285750">
              <a:buFont typeface="Arial" panose="020B0604020202020204" pitchFamily="34" charset="0"/>
              <a:buChar char="•"/>
            </a:pPr>
            <a:r>
              <a:rPr lang="it-IT" sz="2000" b="1" dirty="0"/>
              <a:t>NO-CLONING THEOREM</a:t>
            </a:r>
            <a:r>
              <a:rPr lang="it-IT" sz="2000" dirty="0"/>
              <a:t>: </a:t>
            </a:r>
            <a:r>
              <a:rPr lang="it-IT" sz="2000" dirty="0" err="1"/>
              <a:t>contrary</a:t>
            </a:r>
            <a:r>
              <a:rPr lang="it-IT" sz="2000" dirty="0"/>
              <a:t> to </a:t>
            </a:r>
            <a:r>
              <a:rPr lang="it-IT" sz="2000" dirty="0" err="1"/>
              <a:t>classical</a:t>
            </a:r>
            <a:r>
              <a:rPr lang="it-IT" sz="2000" dirty="0"/>
              <a:t> </a:t>
            </a:r>
            <a:r>
              <a:rPr lang="it-IT" sz="2000" dirty="0" err="1"/>
              <a:t>codes</a:t>
            </a:r>
            <a:r>
              <a:rPr lang="it-IT" sz="2000" dirty="0"/>
              <a:t>, </a:t>
            </a:r>
            <a:r>
              <a:rPr lang="it-IT" sz="2000" dirty="0" err="1"/>
              <a:t>where</a:t>
            </a:r>
            <a:r>
              <a:rPr lang="it-IT" sz="2000" dirty="0"/>
              <a:t> </a:t>
            </a:r>
            <a:r>
              <a:rPr lang="it-IT" sz="2000" dirty="0" err="1"/>
              <a:t>redundant</a:t>
            </a:r>
            <a:r>
              <a:rPr lang="it-IT" sz="2000" dirty="0"/>
              <a:t> bits can be </a:t>
            </a:r>
            <a:r>
              <a:rPr lang="it-IT" sz="2000" dirty="0" err="1"/>
              <a:t>added</a:t>
            </a:r>
            <a:r>
              <a:rPr lang="it-IT" sz="2000" dirty="0"/>
              <a:t> to the </a:t>
            </a:r>
            <a:r>
              <a:rPr lang="it-IT" sz="2000" dirty="0" err="1"/>
              <a:t>sequences</a:t>
            </a:r>
            <a:r>
              <a:rPr lang="it-IT" sz="2000" dirty="0"/>
              <a:t> in an </a:t>
            </a:r>
            <a:r>
              <a:rPr lang="it-IT" sz="2000" dirty="0" err="1"/>
              <a:t>arbitraru</a:t>
            </a:r>
            <a:r>
              <a:rPr lang="it-IT" sz="2000" dirty="0"/>
              <a:t> </a:t>
            </a:r>
            <a:r>
              <a:rPr lang="it-IT" sz="2000" dirty="0" err="1"/>
              <a:t>manner</a:t>
            </a:r>
            <a:r>
              <a:rPr lang="it-IT" sz="2000" dirty="0"/>
              <a:t>, </a:t>
            </a:r>
            <a:r>
              <a:rPr lang="it-IT" sz="2000" dirty="0" err="1"/>
              <a:t>we</a:t>
            </a:r>
            <a:r>
              <a:rPr lang="it-IT" sz="2000" dirty="0"/>
              <a:t> </a:t>
            </a:r>
            <a:r>
              <a:rPr lang="it-IT" sz="2000" dirty="0" err="1"/>
              <a:t>can’t</a:t>
            </a:r>
            <a:r>
              <a:rPr lang="it-IT" sz="2000" dirty="0"/>
              <a:t> clone </a:t>
            </a:r>
            <a:r>
              <a:rPr lang="it-IT" sz="2000" dirty="0" err="1"/>
              <a:t>qubits</a:t>
            </a:r>
            <a:endParaRPr lang="it-IT" sz="2000" dirty="0"/>
          </a:p>
          <a:p>
            <a:pPr marL="285750" indent="-285750">
              <a:buFont typeface="Arial" panose="020B0604020202020204" pitchFamily="34" charset="0"/>
              <a:buChar char="•"/>
            </a:pPr>
            <a:r>
              <a:rPr lang="it-IT" sz="2000" b="1" dirty="0"/>
              <a:t>A NEW TYPE OF ERROR</a:t>
            </a:r>
            <a:r>
              <a:rPr lang="it-IT" sz="2000" dirty="0"/>
              <a:t>: quantum </a:t>
            </a:r>
            <a:r>
              <a:rPr lang="it-IT" sz="2000" dirty="0" err="1"/>
              <a:t>error</a:t>
            </a:r>
            <a:r>
              <a:rPr lang="it-IT" sz="2000" dirty="0"/>
              <a:t> </a:t>
            </a:r>
            <a:r>
              <a:rPr lang="it-IT" sz="2000" dirty="0" err="1"/>
              <a:t>correcting</a:t>
            </a:r>
            <a:r>
              <a:rPr lang="it-IT" sz="2000" dirty="0"/>
              <a:t> </a:t>
            </a:r>
            <a:r>
              <a:rPr lang="it-IT" sz="2000" dirty="0" err="1"/>
              <a:t>codes</a:t>
            </a:r>
            <a:r>
              <a:rPr lang="it-IT" sz="2000" dirty="0"/>
              <a:t> must be </a:t>
            </a:r>
            <a:r>
              <a:rPr lang="it-IT" sz="2000" dirty="0" err="1"/>
              <a:t>designed</a:t>
            </a:r>
            <a:r>
              <a:rPr lang="it-IT" sz="2000" dirty="0"/>
              <a:t> to tackle </a:t>
            </a:r>
            <a:r>
              <a:rPr lang="it-IT" sz="2000" dirty="0" err="1"/>
              <a:t>also</a:t>
            </a:r>
            <a:r>
              <a:rPr lang="it-IT" sz="2000" dirty="0"/>
              <a:t> </a:t>
            </a:r>
            <a:r>
              <a:rPr lang="it-IT" sz="2000" dirty="0" err="1"/>
              <a:t>phase</a:t>
            </a:r>
            <a:r>
              <a:rPr lang="it-IT" sz="2000" dirty="0"/>
              <a:t>-flip </a:t>
            </a:r>
            <a:r>
              <a:rPr lang="it-IT" sz="2000" dirty="0" err="1"/>
              <a:t>errors</a:t>
            </a:r>
            <a:r>
              <a:rPr lang="it-IT" sz="2000" dirty="0"/>
              <a:t>, </a:t>
            </a:r>
            <a:r>
              <a:rPr lang="it-IT" sz="2000" dirty="0" err="1"/>
              <a:t>which</a:t>
            </a:r>
            <a:r>
              <a:rPr lang="it-IT" sz="2000" dirty="0"/>
              <a:t> are </a:t>
            </a:r>
            <a:r>
              <a:rPr lang="it-IT" sz="2000" dirty="0" err="1"/>
              <a:t>not</a:t>
            </a:r>
            <a:r>
              <a:rPr lang="it-IT" sz="2000" dirty="0"/>
              <a:t> </a:t>
            </a:r>
            <a:r>
              <a:rPr lang="it-IT" sz="2000" dirty="0" err="1"/>
              <a:t>present</a:t>
            </a:r>
            <a:r>
              <a:rPr lang="it-IT" sz="2000" dirty="0"/>
              <a:t> in </a:t>
            </a:r>
            <a:r>
              <a:rPr lang="it-IT" sz="2000" dirty="0" err="1"/>
              <a:t>classical</a:t>
            </a:r>
            <a:r>
              <a:rPr lang="it-IT" sz="2000" dirty="0"/>
              <a:t> systems</a:t>
            </a:r>
          </a:p>
          <a:p>
            <a:pPr marL="285750" indent="-285750">
              <a:buFont typeface="Arial" panose="020B0604020202020204" pitchFamily="34" charset="0"/>
              <a:buChar char="•"/>
            </a:pPr>
            <a:r>
              <a:rPr lang="it-IT" sz="2000" b="1" dirty="0"/>
              <a:t>STATE COLLAPSE</a:t>
            </a:r>
            <a:r>
              <a:rPr lang="it-IT" sz="2000" dirty="0"/>
              <a:t>: in </a:t>
            </a:r>
            <a:r>
              <a:rPr lang="it-IT" sz="2000" dirty="0" err="1"/>
              <a:t>classical</a:t>
            </a:r>
            <a:r>
              <a:rPr lang="it-IT" sz="2000" dirty="0"/>
              <a:t> systems, data </a:t>
            </a:r>
            <a:r>
              <a:rPr lang="it-IT" sz="2000" dirty="0" err="1"/>
              <a:t>sequences</a:t>
            </a:r>
            <a:r>
              <a:rPr lang="it-IT" sz="2000" dirty="0"/>
              <a:t> can be </a:t>
            </a:r>
            <a:r>
              <a:rPr lang="it-IT" sz="2000" dirty="0" err="1"/>
              <a:t>read</a:t>
            </a:r>
            <a:r>
              <a:rPr lang="it-IT" sz="2000" dirty="0"/>
              <a:t> </a:t>
            </a:r>
            <a:r>
              <a:rPr lang="it-IT" sz="2000" dirty="0" err="1"/>
              <a:t>without</a:t>
            </a:r>
            <a:r>
              <a:rPr lang="it-IT" sz="2000" dirty="0"/>
              <a:t> </a:t>
            </a:r>
            <a:r>
              <a:rPr lang="it-IT" sz="2000" dirty="0" err="1"/>
              <a:t>compromising</a:t>
            </a:r>
            <a:r>
              <a:rPr lang="it-IT" sz="2000" dirty="0"/>
              <a:t> the </a:t>
            </a:r>
            <a:r>
              <a:rPr lang="it-IT" sz="2000" dirty="0" err="1"/>
              <a:t>encoded</a:t>
            </a:r>
            <a:r>
              <a:rPr lang="it-IT" sz="2000" dirty="0"/>
              <a:t> information. In quantum systems, </a:t>
            </a:r>
            <a:r>
              <a:rPr lang="it-IT" sz="2000" dirty="0" err="1"/>
              <a:t>however</a:t>
            </a:r>
            <a:r>
              <a:rPr lang="it-IT" sz="2000" dirty="0"/>
              <a:t>, </a:t>
            </a:r>
            <a:r>
              <a:rPr lang="it-IT" sz="2000" dirty="0" err="1"/>
              <a:t>any</a:t>
            </a:r>
            <a:r>
              <a:rPr lang="it-IT" sz="2000" dirty="0"/>
              <a:t> </a:t>
            </a:r>
            <a:r>
              <a:rPr lang="it-IT" sz="2000" dirty="0" err="1"/>
              <a:t>measurement</a:t>
            </a:r>
            <a:r>
              <a:rPr lang="it-IT" sz="2000" dirty="0"/>
              <a:t> </a:t>
            </a:r>
            <a:r>
              <a:rPr lang="it-IT" sz="2000" dirty="0" err="1"/>
              <a:t>performed</a:t>
            </a:r>
            <a:r>
              <a:rPr lang="it-IT" sz="2000" dirty="0"/>
              <a:t> </a:t>
            </a:r>
            <a:r>
              <a:rPr lang="it-IT" sz="2000" dirty="0" err="1"/>
              <a:t>as</a:t>
            </a:r>
            <a:r>
              <a:rPr lang="it-IT" sz="2000" dirty="0"/>
              <a:t> part of the </a:t>
            </a:r>
            <a:r>
              <a:rPr lang="it-IT" sz="2000" dirty="0" err="1"/>
              <a:t>error</a:t>
            </a:r>
            <a:r>
              <a:rPr lang="it-IT" sz="2000" dirty="0"/>
              <a:t> </a:t>
            </a:r>
            <a:r>
              <a:rPr lang="it-IT" sz="2000" dirty="0" err="1"/>
              <a:t>correction</a:t>
            </a:r>
            <a:r>
              <a:rPr lang="it-IT" sz="2000" dirty="0"/>
              <a:t> must be </a:t>
            </a:r>
            <a:r>
              <a:rPr lang="it-IT" sz="2000" dirty="0" err="1"/>
              <a:t>chosen</a:t>
            </a:r>
            <a:r>
              <a:rPr lang="it-IT" sz="2000" dirty="0"/>
              <a:t> so </a:t>
            </a:r>
            <a:r>
              <a:rPr lang="it-IT" sz="2000" dirty="0" err="1"/>
              <a:t>as</a:t>
            </a:r>
            <a:r>
              <a:rPr lang="it-IT" sz="2000" dirty="0"/>
              <a:t> </a:t>
            </a:r>
            <a:r>
              <a:rPr lang="it-IT" sz="2000" dirty="0" err="1"/>
              <a:t>not</a:t>
            </a:r>
            <a:r>
              <a:rPr lang="it-IT" sz="2000" dirty="0"/>
              <a:t> to cause the state to </a:t>
            </a:r>
            <a:r>
              <a:rPr lang="it-IT" sz="2000" dirty="0" err="1"/>
              <a:t>collpase</a:t>
            </a:r>
            <a:r>
              <a:rPr lang="it-IT" sz="2000" dirty="0"/>
              <a:t> and erase the </a:t>
            </a:r>
            <a:r>
              <a:rPr lang="it-IT" sz="2000" dirty="0" err="1"/>
              <a:t>encoded</a:t>
            </a:r>
            <a:r>
              <a:rPr lang="it-IT" sz="2000" dirty="0"/>
              <a:t> information</a:t>
            </a:r>
            <a:endParaRPr lang="en-DE" sz="2000" dirty="0"/>
          </a:p>
        </p:txBody>
      </p:sp>
    </p:spTree>
    <p:extLst>
      <p:ext uri="{BB962C8B-B14F-4D97-AF65-F5344CB8AC3E}">
        <p14:creationId xmlns:p14="http://schemas.microsoft.com/office/powerpoint/2010/main" val="3015843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7EC6D-0264-69FB-2E66-ABAF4C929E06}"/>
              </a:ext>
            </a:extLst>
          </p:cNvPr>
          <p:cNvSpPr>
            <a:spLocks noGrp="1"/>
          </p:cNvSpPr>
          <p:nvPr>
            <p:ph type="title"/>
          </p:nvPr>
        </p:nvSpPr>
        <p:spPr/>
        <p:txBody>
          <a:bodyPr/>
          <a:lstStyle/>
          <a:p>
            <a:r>
              <a:rPr lang="it-IT" dirty="0"/>
              <a:t>Fault </a:t>
            </a:r>
            <a:r>
              <a:rPr lang="it-IT" dirty="0" err="1"/>
              <a:t>tolerance</a:t>
            </a:r>
            <a:endParaRPr lang="en-DE" dirty="0"/>
          </a:p>
        </p:txBody>
      </p:sp>
      <p:sp>
        <p:nvSpPr>
          <p:cNvPr id="3" name="Content Placeholder 2">
            <a:extLst>
              <a:ext uri="{FF2B5EF4-FFF2-40B4-BE49-F238E27FC236}">
                <a16:creationId xmlns:a16="http://schemas.microsoft.com/office/drawing/2014/main" id="{01C5B8A2-6F9C-4F28-4EEC-7D8B6589DE04}"/>
              </a:ext>
            </a:extLst>
          </p:cNvPr>
          <p:cNvSpPr>
            <a:spLocks noGrp="1"/>
          </p:cNvSpPr>
          <p:nvPr>
            <p:ph idx="1"/>
          </p:nvPr>
        </p:nvSpPr>
        <p:spPr>
          <a:xfrm>
            <a:off x="581192" y="2180496"/>
            <a:ext cx="5435295" cy="3678303"/>
          </a:xfrm>
        </p:spPr>
        <p:txBody>
          <a:bodyPr/>
          <a:lstStyle/>
          <a:p>
            <a:r>
              <a:rPr lang="it-IT" dirty="0" err="1"/>
              <a:t>Errors</a:t>
            </a:r>
            <a:r>
              <a:rPr lang="it-IT" dirty="0"/>
              <a:t> are </a:t>
            </a:r>
            <a:r>
              <a:rPr lang="it-IT" dirty="0" err="1"/>
              <a:t>generated</a:t>
            </a:r>
            <a:r>
              <a:rPr lang="it-IT" dirty="0"/>
              <a:t> and start to accumulate </a:t>
            </a:r>
            <a:r>
              <a:rPr lang="it-IT" dirty="0" err="1"/>
              <a:t>very</a:t>
            </a:r>
            <a:r>
              <a:rPr lang="it-IT" dirty="0"/>
              <a:t> </a:t>
            </a:r>
            <a:r>
              <a:rPr lang="it-IT" dirty="0" err="1"/>
              <a:t>quickly</a:t>
            </a:r>
            <a:endParaRPr lang="it-IT" dirty="0"/>
          </a:p>
          <a:p>
            <a:r>
              <a:rPr lang="it-IT" dirty="0"/>
              <a:t>The </a:t>
            </a:r>
            <a:r>
              <a:rPr lang="it-IT" dirty="0" err="1"/>
              <a:t>only</a:t>
            </a:r>
            <a:r>
              <a:rPr lang="it-IT" dirty="0"/>
              <a:t> way to </a:t>
            </a:r>
            <a:r>
              <a:rPr lang="it-IT" dirty="0" err="1"/>
              <a:t>protect</a:t>
            </a:r>
            <a:r>
              <a:rPr lang="it-IT" dirty="0"/>
              <a:t> quantum information </a:t>
            </a:r>
            <a:r>
              <a:rPr lang="it-IT" dirty="0" err="1"/>
              <a:t>is</a:t>
            </a:r>
            <a:r>
              <a:rPr lang="it-IT" dirty="0"/>
              <a:t> </a:t>
            </a:r>
            <a:r>
              <a:rPr lang="it-IT" dirty="0" err="1"/>
              <a:t>constantly</a:t>
            </a:r>
            <a:r>
              <a:rPr lang="it-IT" dirty="0"/>
              <a:t> </a:t>
            </a:r>
            <a:r>
              <a:rPr lang="it-IT" dirty="0" err="1"/>
              <a:t>correct</a:t>
            </a:r>
            <a:r>
              <a:rPr lang="it-IT" dirty="0"/>
              <a:t> the </a:t>
            </a:r>
            <a:r>
              <a:rPr lang="it-IT" dirty="0" err="1"/>
              <a:t>newly</a:t>
            </a:r>
            <a:r>
              <a:rPr lang="it-IT" dirty="0"/>
              <a:t> </a:t>
            </a:r>
            <a:r>
              <a:rPr lang="it-IT" dirty="0" err="1"/>
              <a:t>occurring</a:t>
            </a:r>
            <a:r>
              <a:rPr lang="it-IT" dirty="0"/>
              <a:t> </a:t>
            </a:r>
            <a:r>
              <a:rPr lang="it-IT" dirty="0" err="1"/>
              <a:t>errors</a:t>
            </a:r>
            <a:r>
              <a:rPr lang="it-IT" dirty="0"/>
              <a:t> and be fast </a:t>
            </a:r>
            <a:r>
              <a:rPr lang="it-IT" dirty="0" err="1"/>
              <a:t>enough</a:t>
            </a:r>
            <a:r>
              <a:rPr lang="it-IT" dirty="0"/>
              <a:t> so </a:t>
            </a:r>
            <a:r>
              <a:rPr lang="it-IT" dirty="0" err="1"/>
              <a:t>that</a:t>
            </a:r>
            <a:r>
              <a:rPr lang="it-IT" dirty="0"/>
              <a:t> </a:t>
            </a:r>
            <a:r>
              <a:rPr lang="it-IT" dirty="0" err="1"/>
              <a:t>not</a:t>
            </a:r>
            <a:r>
              <a:rPr lang="it-IT" dirty="0"/>
              <a:t> </a:t>
            </a:r>
            <a:r>
              <a:rPr lang="it-IT" dirty="0" err="1"/>
              <a:t>too</a:t>
            </a:r>
            <a:r>
              <a:rPr lang="it-IT" dirty="0"/>
              <a:t> </a:t>
            </a:r>
            <a:r>
              <a:rPr lang="it-IT" dirty="0" err="1"/>
              <a:t>many</a:t>
            </a:r>
            <a:r>
              <a:rPr lang="it-IT" dirty="0"/>
              <a:t> </a:t>
            </a:r>
            <a:r>
              <a:rPr lang="it-IT" dirty="0" err="1"/>
              <a:t>errors</a:t>
            </a:r>
            <a:r>
              <a:rPr lang="it-IT" dirty="0"/>
              <a:t> accumulate, </a:t>
            </a:r>
            <a:r>
              <a:rPr lang="it-IT" dirty="0" err="1"/>
              <a:t>which</a:t>
            </a:r>
            <a:r>
              <a:rPr lang="it-IT" dirty="0"/>
              <a:t> </a:t>
            </a:r>
            <a:r>
              <a:rPr lang="it-IT" dirty="0" err="1"/>
              <a:t>would</a:t>
            </a:r>
            <a:r>
              <a:rPr lang="it-IT" dirty="0"/>
              <a:t> end up </a:t>
            </a:r>
            <a:r>
              <a:rPr lang="it-IT" dirty="0" err="1"/>
              <a:t>creating</a:t>
            </a:r>
            <a:r>
              <a:rPr lang="it-IT" dirty="0"/>
              <a:t> </a:t>
            </a:r>
            <a:r>
              <a:rPr lang="it-IT" dirty="0" err="1"/>
              <a:t>uncorrectable</a:t>
            </a:r>
            <a:r>
              <a:rPr lang="it-IT" dirty="0"/>
              <a:t> </a:t>
            </a:r>
            <a:r>
              <a:rPr lang="it-IT" dirty="0" err="1"/>
              <a:t>logical</a:t>
            </a:r>
            <a:r>
              <a:rPr lang="it-IT" dirty="0"/>
              <a:t> </a:t>
            </a:r>
            <a:r>
              <a:rPr lang="it-IT" dirty="0" err="1"/>
              <a:t>errors</a:t>
            </a:r>
            <a:endParaRPr lang="en-DE" dirty="0"/>
          </a:p>
        </p:txBody>
      </p:sp>
      <p:pic>
        <p:nvPicPr>
          <p:cNvPr id="5" name="Picture 4">
            <a:extLst>
              <a:ext uri="{FF2B5EF4-FFF2-40B4-BE49-F238E27FC236}">
                <a16:creationId xmlns:a16="http://schemas.microsoft.com/office/drawing/2014/main" id="{630ADA8D-96EB-2366-00C5-49956475E93A}"/>
              </a:ext>
            </a:extLst>
          </p:cNvPr>
          <p:cNvPicPr>
            <a:picLocks noChangeAspect="1"/>
          </p:cNvPicPr>
          <p:nvPr/>
        </p:nvPicPr>
        <p:blipFill>
          <a:blip r:embed="rId2"/>
          <a:stretch>
            <a:fillRect/>
          </a:stretch>
        </p:blipFill>
        <p:spPr>
          <a:xfrm>
            <a:off x="7457550" y="2756339"/>
            <a:ext cx="3820051" cy="2526616"/>
          </a:xfrm>
          <a:prstGeom prst="rect">
            <a:avLst/>
          </a:prstGeom>
        </p:spPr>
      </p:pic>
    </p:spTree>
    <p:extLst>
      <p:ext uri="{BB962C8B-B14F-4D97-AF65-F5344CB8AC3E}">
        <p14:creationId xmlns:p14="http://schemas.microsoft.com/office/powerpoint/2010/main" val="1875944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79443-85A5-5986-D9CE-BA2F4D22043C}"/>
              </a:ext>
            </a:extLst>
          </p:cNvPr>
          <p:cNvSpPr>
            <a:spLocks noGrp="1"/>
          </p:cNvSpPr>
          <p:nvPr>
            <p:ph type="title"/>
          </p:nvPr>
        </p:nvSpPr>
        <p:spPr/>
        <p:txBody>
          <a:bodyPr/>
          <a:lstStyle/>
          <a:p>
            <a:r>
              <a:rPr lang="it-IT" dirty="0"/>
              <a:t>Surface </a:t>
            </a:r>
            <a:r>
              <a:rPr lang="it-IT" dirty="0" err="1"/>
              <a:t>codes</a:t>
            </a:r>
            <a:endParaRPr lang="en-DE" dirty="0"/>
          </a:p>
        </p:txBody>
      </p:sp>
      <p:sp>
        <p:nvSpPr>
          <p:cNvPr id="3" name="Content Placeholder 2">
            <a:extLst>
              <a:ext uri="{FF2B5EF4-FFF2-40B4-BE49-F238E27FC236}">
                <a16:creationId xmlns:a16="http://schemas.microsoft.com/office/drawing/2014/main" id="{ED116D08-80D1-F99C-B01A-138AA9D466A7}"/>
              </a:ext>
            </a:extLst>
          </p:cNvPr>
          <p:cNvSpPr>
            <a:spLocks noGrp="1"/>
          </p:cNvSpPr>
          <p:nvPr>
            <p:ph idx="1"/>
          </p:nvPr>
        </p:nvSpPr>
        <p:spPr>
          <a:xfrm>
            <a:off x="581193" y="2180496"/>
            <a:ext cx="5335904" cy="3678303"/>
          </a:xfrm>
        </p:spPr>
        <p:txBody>
          <a:bodyPr>
            <a:normAutofit fontScale="70000" lnSpcReduction="20000"/>
          </a:bodyPr>
          <a:lstStyle/>
          <a:p>
            <a:r>
              <a:rPr lang="en-US" b="1" dirty="0"/>
              <a:t>Topological Protection:</a:t>
            </a:r>
            <a:r>
              <a:rPr lang="en-US" dirty="0"/>
              <a:t> Surface codes use the topology of a 2D grid of qubits to detect and correct errors. The logical qubits are encoded in the global properties of the surface, making the system robust against local errors.</a:t>
            </a:r>
            <a:br>
              <a:rPr lang="en-US" dirty="0"/>
            </a:br>
            <a:r>
              <a:rPr lang="en-US" b="1" dirty="0"/>
              <a:t>Stabilizer Measurements:</a:t>
            </a:r>
            <a:r>
              <a:rPr lang="en-US" dirty="0"/>
              <a:t> Errors are detected using stabilizer measurements, which involve measuring specific combinations of qubits without collapsing their quantum state. This process identifies error syndromes, which indicate the presence and location of errors.</a:t>
            </a:r>
            <a:br>
              <a:rPr lang="en-US" dirty="0"/>
            </a:br>
            <a:r>
              <a:rPr lang="en-US" b="1" dirty="0"/>
              <a:t>Scalability:</a:t>
            </a:r>
            <a:r>
              <a:rPr lang="en-US" dirty="0"/>
              <a:t> Surface codes are designed to be scalable, as they can be implemented on large 2D grids of physical qubits. The overhead for error correction grows slowly with the size of the code, making it feasible to protect large-scale quantum computations.</a:t>
            </a:r>
            <a:endParaRPr lang="en-DE" dirty="0"/>
          </a:p>
        </p:txBody>
      </p:sp>
    </p:spTree>
    <p:extLst>
      <p:ext uri="{BB962C8B-B14F-4D97-AF65-F5344CB8AC3E}">
        <p14:creationId xmlns:p14="http://schemas.microsoft.com/office/powerpoint/2010/main" val="2091896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A4C36-D68E-425E-F908-86B2842B2671}"/>
              </a:ext>
            </a:extLst>
          </p:cNvPr>
          <p:cNvSpPr>
            <a:spLocks noGrp="1"/>
          </p:cNvSpPr>
          <p:nvPr>
            <p:ph type="title"/>
          </p:nvPr>
        </p:nvSpPr>
        <p:spPr/>
        <p:txBody>
          <a:bodyPr>
            <a:normAutofit fontScale="90000"/>
          </a:bodyPr>
          <a:lstStyle/>
          <a:p>
            <a:r>
              <a:rPr lang="it-IT" dirty="0"/>
              <a:t>ERROR DETECTION MODEL &amp; </a:t>
            </a:r>
            <a:br>
              <a:rPr lang="it-IT" dirty="0"/>
            </a:br>
            <a:r>
              <a:rPr lang="it-IT" dirty="0"/>
              <a:t>Minimum-Weight Perfect Matching</a:t>
            </a:r>
            <a:endParaRPr lang="en-DE" dirty="0"/>
          </a:p>
        </p:txBody>
      </p:sp>
      <p:pic>
        <p:nvPicPr>
          <p:cNvPr id="5" name="Content Placeholder 4">
            <a:extLst>
              <a:ext uri="{FF2B5EF4-FFF2-40B4-BE49-F238E27FC236}">
                <a16:creationId xmlns:a16="http://schemas.microsoft.com/office/drawing/2014/main" id="{13FD799D-26F6-D669-8BFA-B57DCDF7A561}"/>
              </a:ext>
            </a:extLst>
          </p:cNvPr>
          <p:cNvPicPr>
            <a:picLocks noGrp="1" noChangeAspect="1"/>
          </p:cNvPicPr>
          <p:nvPr>
            <p:ph idx="1"/>
          </p:nvPr>
        </p:nvPicPr>
        <p:blipFill>
          <a:blip r:embed="rId2"/>
          <a:stretch>
            <a:fillRect/>
          </a:stretch>
        </p:blipFill>
        <p:spPr>
          <a:xfrm>
            <a:off x="295513" y="2455320"/>
            <a:ext cx="2476114" cy="2377739"/>
          </a:xfrm>
        </p:spPr>
      </p:pic>
      <p:pic>
        <p:nvPicPr>
          <p:cNvPr id="7" name="Picture 6">
            <a:extLst>
              <a:ext uri="{FF2B5EF4-FFF2-40B4-BE49-F238E27FC236}">
                <a16:creationId xmlns:a16="http://schemas.microsoft.com/office/drawing/2014/main" id="{1EB184EE-7C30-59B9-EF0E-8B9E51F8B879}"/>
              </a:ext>
            </a:extLst>
          </p:cNvPr>
          <p:cNvPicPr>
            <a:picLocks noChangeAspect="1"/>
          </p:cNvPicPr>
          <p:nvPr/>
        </p:nvPicPr>
        <p:blipFill>
          <a:blip r:embed="rId3"/>
          <a:stretch>
            <a:fillRect/>
          </a:stretch>
        </p:blipFill>
        <p:spPr>
          <a:xfrm>
            <a:off x="3176911" y="2455320"/>
            <a:ext cx="2716448" cy="2377739"/>
          </a:xfrm>
          <a:prstGeom prst="rect">
            <a:avLst/>
          </a:prstGeom>
        </p:spPr>
      </p:pic>
      <p:pic>
        <p:nvPicPr>
          <p:cNvPr id="9" name="Picture 8">
            <a:extLst>
              <a:ext uri="{FF2B5EF4-FFF2-40B4-BE49-F238E27FC236}">
                <a16:creationId xmlns:a16="http://schemas.microsoft.com/office/drawing/2014/main" id="{2F9BB616-A57F-735B-F498-2E7BB4DF5A64}"/>
              </a:ext>
            </a:extLst>
          </p:cNvPr>
          <p:cNvPicPr>
            <a:picLocks noChangeAspect="1"/>
          </p:cNvPicPr>
          <p:nvPr/>
        </p:nvPicPr>
        <p:blipFill>
          <a:blip r:embed="rId4"/>
          <a:stretch>
            <a:fillRect/>
          </a:stretch>
        </p:blipFill>
        <p:spPr>
          <a:xfrm>
            <a:off x="6298643" y="2458244"/>
            <a:ext cx="2608461" cy="2374815"/>
          </a:xfrm>
          <a:prstGeom prst="rect">
            <a:avLst/>
          </a:prstGeom>
        </p:spPr>
      </p:pic>
      <p:pic>
        <p:nvPicPr>
          <p:cNvPr id="11" name="Picture 10">
            <a:extLst>
              <a:ext uri="{FF2B5EF4-FFF2-40B4-BE49-F238E27FC236}">
                <a16:creationId xmlns:a16="http://schemas.microsoft.com/office/drawing/2014/main" id="{4E394849-9A13-EECE-1CFF-DB04AA2350DB}"/>
              </a:ext>
            </a:extLst>
          </p:cNvPr>
          <p:cNvPicPr>
            <a:picLocks noChangeAspect="1"/>
          </p:cNvPicPr>
          <p:nvPr/>
        </p:nvPicPr>
        <p:blipFill>
          <a:blip r:embed="rId5"/>
          <a:stretch>
            <a:fillRect/>
          </a:stretch>
        </p:blipFill>
        <p:spPr>
          <a:xfrm>
            <a:off x="9312388" y="2455320"/>
            <a:ext cx="2558781" cy="2376011"/>
          </a:xfrm>
          <a:prstGeom prst="rect">
            <a:avLst/>
          </a:prstGeom>
        </p:spPr>
      </p:pic>
    </p:spTree>
    <p:extLst>
      <p:ext uri="{BB962C8B-B14F-4D97-AF65-F5344CB8AC3E}">
        <p14:creationId xmlns:p14="http://schemas.microsoft.com/office/powerpoint/2010/main" val="27342101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0E8AF-30FB-7328-ED94-2B367AD42D9F}"/>
              </a:ext>
            </a:extLst>
          </p:cNvPr>
          <p:cNvSpPr>
            <a:spLocks noGrp="1"/>
          </p:cNvSpPr>
          <p:nvPr>
            <p:ph type="title"/>
          </p:nvPr>
        </p:nvSpPr>
        <p:spPr/>
        <p:txBody>
          <a:bodyPr/>
          <a:lstStyle/>
          <a:p>
            <a:r>
              <a:rPr lang="it-IT" dirty="0"/>
              <a:t>Sparse </a:t>
            </a:r>
            <a:r>
              <a:rPr lang="it-IT" dirty="0" err="1"/>
              <a:t>Blossom</a:t>
            </a:r>
            <a:r>
              <a:rPr lang="it-IT" dirty="0"/>
              <a:t> </a:t>
            </a:r>
            <a:r>
              <a:rPr lang="it-IT" dirty="0" err="1"/>
              <a:t>Algorithm</a:t>
            </a:r>
            <a:endParaRPr lang="en-DE" dirty="0"/>
          </a:p>
        </p:txBody>
      </p:sp>
      <p:pic>
        <p:nvPicPr>
          <p:cNvPr id="5" name="Content Placeholder 4">
            <a:extLst>
              <a:ext uri="{FF2B5EF4-FFF2-40B4-BE49-F238E27FC236}">
                <a16:creationId xmlns:a16="http://schemas.microsoft.com/office/drawing/2014/main" id="{ADBF2E68-0C8D-0C74-8958-8EE9D2A08F16}"/>
              </a:ext>
            </a:extLst>
          </p:cNvPr>
          <p:cNvPicPr>
            <a:picLocks noGrp="1" noChangeAspect="1"/>
          </p:cNvPicPr>
          <p:nvPr>
            <p:ph idx="1"/>
          </p:nvPr>
        </p:nvPicPr>
        <p:blipFill>
          <a:blip r:embed="rId2"/>
          <a:stretch>
            <a:fillRect/>
          </a:stretch>
        </p:blipFill>
        <p:spPr>
          <a:xfrm>
            <a:off x="4350273" y="2222926"/>
            <a:ext cx="7260535" cy="2919119"/>
          </a:xfrm>
        </p:spPr>
      </p:pic>
    </p:spTree>
    <p:extLst>
      <p:ext uri="{BB962C8B-B14F-4D97-AF65-F5344CB8AC3E}">
        <p14:creationId xmlns:p14="http://schemas.microsoft.com/office/powerpoint/2010/main" val="3028661419"/>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0</TotalTime>
  <Words>675</Words>
  <Application>Microsoft Office PowerPoint</Application>
  <PresentationFormat>Widescreen</PresentationFormat>
  <Paragraphs>53</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Cambria Math</vt:lpstr>
      <vt:lpstr>Helvetica Neue</vt:lpstr>
      <vt:lpstr>Tw Cen MT</vt:lpstr>
      <vt:lpstr>Droplet</vt:lpstr>
      <vt:lpstr>QUAntum Error Correction on FPGA </vt:lpstr>
      <vt:lpstr>Quantum Computing</vt:lpstr>
      <vt:lpstr>Limits</vt:lpstr>
      <vt:lpstr>Quantum Error Correction…</vt:lpstr>
      <vt:lpstr>…BUT</vt:lpstr>
      <vt:lpstr>Fault tolerance</vt:lpstr>
      <vt:lpstr>Surface codes</vt:lpstr>
      <vt:lpstr>ERROR DETECTION MODEL &amp;  Minimum-Weight Perfect Matching</vt:lpstr>
      <vt:lpstr>Sparse Blossom Algorithm</vt:lpstr>
      <vt:lpstr>PowerPoint Presentation</vt:lpstr>
      <vt:lpstr>And then what?</vt:lpstr>
      <vt:lpstr>Sba’s components</vt:lpstr>
      <vt:lpstr>MAIN Challenges WE ENCOUNTERED</vt:lpstr>
      <vt:lpstr>Cache</vt:lpstr>
      <vt:lpstr>Experimental Results</vt:lpstr>
      <vt:lpstr>Future Work and 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Davide Salonico</dc:creator>
  <cp:lastModifiedBy>Davide Salonico</cp:lastModifiedBy>
  <cp:revision>5</cp:revision>
  <dcterms:created xsi:type="dcterms:W3CDTF">2024-06-25T18:59:26Z</dcterms:created>
  <dcterms:modified xsi:type="dcterms:W3CDTF">2024-06-26T15:12:38Z</dcterms:modified>
</cp:coreProperties>
</file>

<file path=docProps/thumbnail.jpeg>
</file>